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261" r:id="rId2"/>
    <p:sldId id="367" r:id="rId3"/>
    <p:sldId id="372" r:id="rId4"/>
    <p:sldId id="373" r:id="rId5"/>
    <p:sldId id="374" r:id="rId6"/>
    <p:sldId id="371" r:id="rId7"/>
    <p:sldId id="376" r:id="rId8"/>
    <p:sldId id="375" r:id="rId9"/>
    <p:sldId id="377" r:id="rId10"/>
    <p:sldId id="3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35" autoAdjust="0"/>
    <p:restoredTop sz="83193" autoAdjust="0"/>
  </p:normalViewPr>
  <p:slideViewPr>
    <p:cSldViewPr>
      <p:cViewPr varScale="1">
        <p:scale>
          <a:sx n="54" d="100"/>
          <a:sy n="54" d="100"/>
        </p:scale>
        <p:origin x="67" y="274"/>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82" d="100"/>
          <a:sy n="82" d="100"/>
        </p:scale>
        <p:origin x="3852" y="78"/>
      </p:cViewPr>
      <p:guideLst/>
    </p:cSldViewPr>
  </p:notesViewPr>
  <p:gridSpacing cx="38100" cy="381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10/14/2021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jpeg>
</file>

<file path=ppt/media/image5.png>
</file>

<file path=ppt/media/image6.jpeg>
</file>

<file path=ppt/media/image7.jp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10/14/2021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Extra details for this in the presenter notes here:</a:t>
            </a:r>
          </a:p>
          <a:p>
            <a:endParaRPr lang="en-US" dirty="0"/>
          </a:p>
          <a:p>
            <a:r>
              <a:rPr lang="en-US" dirty="0"/>
              <a:t>In the twelve years I’ve spent in Shanghai, air quality has always been somewhat of a constant concern. This was especially bad in the middle years of my stay, when numerous cities in China struggled with ‘the smog’. It was around 2013-2014 when I saw the most egregiously polluted days of my time. The reported air quality index shot was not just hazardous (avoid all physical or prolonged activity outdoors), but out of range (over 500), the smog had become so thick that it resembled fog, obscuring your vision beyond even 50 meters.</a:t>
            </a:r>
          </a:p>
          <a:p>
            <a:endParaRPr lang="en-US" dirty="0"/>
          </a:p>
          <a:p>
            <a:r>
              <a:rPr lang="en-US" dirty="0"/>
              <a:t>My mom became obsessed with buying second-hand air filters. My high school became similarly obsessed with blowing its budget on not just extensive filtration systems, but additional measures such as airlock-</a:t>
            </a:r>
            <a:r>
              <a:rPr lang="en-US" dirty="0" err="1"/>
              <a:t>esque</a:t>
            </a:r>
            <a:r>
              <a:rPr lang="en-US" dirty="0"/>
              <a:t> vestibules and sealing all the second floor walkways. As my friends and I got into high school, we started to see the problem as an opportunity to get involved. One of my closest friends began working on a scalable air quality sensing unit that he set up with a cloud service to measure air quality around the school. This was guided by one of my teachers who had taken the initiative to start teaching students about data science, and the scalability and cost of their project was a major factor. At one point, I was asked to help them design a 3D printable case for their parts and PCB. I did acknowledge that this wasn’t a wise choice for scaling their product, and they didn’t end up going with such a case. </a:t>
            </a:r>
          </a:p>
          <a:p>
            <a:endParaRPr lang="en-US" dirty="0"/>
          </a:p>
          <a:p>
            <a:r>
              <a:rPr lang="en-US" dirty="0"/>
              <a:t>The familiarity of this project, it’s ties to home, combined with the fact that my high school reserves most of the rights to my friend’s project (thereby leaving the opportunity open to make a parallel, open-source product), all led to me deciding to work on it.</a:t>
            </a:r>
          </a:p>
        </p:txBody>
      </p:sp>
      <p:sp>
        <p:nvSpPr>
          <p:cNvPr id="4" name="Slide Number Placeholder 3"/>
          <p:cNvSpPr>
            <a:spLocks noGrp="1"/>
          </p:cNvSpPr>
          <p:nvPr>
            <p:ph type="sldNum" sz="quarter" idx="5"/>
          </p:nvPr>
        </p:nvSpPr>
        <p:spPr/>
        <p:txBody>
          <a:bodyPr/>
          <a:lstStyle/>
          <a:p>
            <a:fld id="{82869989-EB00-4EE7-BCB5-25BDC5BB29F8}" type="slidenum">
              <a:rPr lang="en-US" smtClean="0"/>
              <a:t>6</a:t>
            </a:fld>
            <a:endParaRPr lang="en-US"/>
          </a:p>
        </p:txBody>
      </p:sp>
    </p:spTree>
    <p:extLst>
      <p:ext uri="{BB962C8B-B14F-4D97-AF65-F5344CB8AC3E}">
        <p14:creationId xmlns:p14="http://schemas.microsoft.com/office/powerpoint/2010/main" val="2814167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10/14/2021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10/14/2021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1"/>
          </a:xfrm>
        </p:spPr>
        <p:txBody>
          <a:bodyPr/>
          <a:lstStyle/>
          <a:p>
            <a:r>
              <a:rPr lang="en-US"/>
              <a:t>Click to edit Master title style</a:t>
            </a:r>
          </a:p>
        </p:txBody>
      </p:sp>
      <p:sp>
        <p:nvSpPr>
          <p:cNvPr id="3" name="Content Placeholder 2"/>
          <p:cNvSpPr>
            <a:spLocks noGrp="1"/>
          </p:cNvSpPr>
          <p:nvPr>
            <p:ph idx="1"/>
          </p:nvPr>
        </p:nvSpPr>
        <p:spPr>
          <a:xfrm>
            <a:off x="609600" y="1295400"/>
            <a:ext cx="10972800" cy="47243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10/14/2021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10/14/2021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10/14/2021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10/14/2021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10/14/2021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10/14/2021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195943"/>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10/14/2021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hyperlink" Target="https://www.hackster.io/fablabeu/esp8266-voc-sensor-eef2ec" TargetMode="External"/><Relationship Id="rId7" Type="http://schemas.openxmlformats.org/officeDocument/2006/relationships/image" Target="../media/image3.jpeg"/><Relationship Id="rId2" Type="http://schemas.openxmlformats.org/officeDocument/2006/relationships/hyperlink" Target="https://www.hackster.io/58229/air-meter-making-4-complete-f35147" TargetMode="External"/><Relationship Id="rId1" Type="http://schemas.openxmlformats.org/officeDocument/2006/relationships/slideLayout" Target="../slideLayouts/slideLayout2.xml"/><Relationship Id="rId6" Type="http://schemas.openxmlformats.org/officeDocument/2006/relationships/hyperlink" Target="https://www.hackster.io/kutluhan-aktar/raspberry-pi-adjustable-air-quality-detector-running-on-gui-b7fb75" TargetMode="External"/><Relationship Id="rId5" Type="http://schemas.openxmlformats.org/officeDocument/2006/relationships/hyperlink" Target="https://www.hackster.io/david-gherghita/air-quality-monitor-using-raspberry-pi-4-sps30-and-azure-03cb42" TargetMode="External"/><Relationship Id="rId4" Type="http://schemas.openxmlformats.org/officeDocument/2006/relationships/hyperlink" Target="https://www.hackster.io/arkhan/esp8266-aqi-display-25bba7" TargetMode="Externa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3844" y="1909346"/>
            <a:ext cx="9907555" cy="3383280"/>
          </a:xfrm>
        </p:spPr>
        <p:txBody>
          <a:bodyPr>
            <a:normAutofit/>
          </a:bodyPr>
          <a:lstStyle/>
          <a:p>
            <a:r>
              <a:rPr lang="en-US" sz="6000" dirty="0"/>
              <a:t>ENGI 301</a:t>
            </a:r>
            <a:br>
              <a:rPr lang="en-US" sz="6000" dirty="0"/>
            </a:br>
            <a:br>
              <a:rPr lang="en-US" dirty="0"/>
            </a:br>
            <a:r>
              <a:rPr lang="en-US" sz="4000" dirty="0"/>
              <a:t>Air Quality Data System Proposal</a:t>
            </a:r>
          </a:p>
        </p:txBody>
      </p:sp>
      <p:sp>
        <p:nvSpPr>
          <p:cNvPr id="3" name="Subtitle 2"/>
          <p:cNvSpPr>
            <a:spLocks noGrp="1"/>
          </p:cNvSpPr>
          <p:nvPr>
            <p:ph type="subTitle" idx="1"/>
          </p:nvPr>
        </p:nvSpPr>
        <p:spPr>
          <a:xfrm>
            <a:off x="1293845" y="5432564"/>
            <a:ext cx="9604310" cy="1120636"/>
          </a:xfrm>
        </p:spPr>
        <p:txBody>
          <a:bodyPr/>
          <a:lstStyle/>
          <a:p>
            <a:r>
              <a:rPr lang="en-US"/>
              <a:t>14 </a:t>
            </a:r>
            <a:r>
              <a:rPr lang="en-US" dirty="0"/>
              <a:t>October 2021</a:t>
            </a:r>
          </a:p>
          <a:p>
            <a:r>
              <a:rPr lang="en-US" dirty="0"/>
              <a:t>Samuel Xu</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1467B-51C2-4E0B-B52A-83BD9F0EB83D}"/>
              </a:ext>
            </a:extLst>
          </p:cNvPr>
          <p:cNvSpPr>
            <a:spLocks noGrp="1"/>
          </p:cNvSpPr>
          <p:nvPr>
            <p:ph type="title"/>
          </p:nvPr>
        </p:nvSpPr>
        <p:spPr/>
        <p:txBody>
          <a:bodyPr/>
          <a:lstStyle/>
          <a:p>
            <a:r>
              <a:rPr lang="en-US" dirty="0"/>
              <a:t>Components / Budget</a:t>
            </a:r>
          </a:p>
        </p:txBody>
      </p:sp>
      <p:graphicFrame>
        <p:nvGraphicFramePr>
          <p:cNvPr id="4" name="Content Placeholder 3">
            <a:extLst>
              <a:ext uri="{FF2B5EF4-FFF2-40B4-BE49-F238E27FC236}">
                <a16:creationId xmlns:a16="http://schemas.microsoft.com/office/drawing/2014/main" id="{D0B47F4B-CB02-4D02-BE84-F6BC57D0FE26}"/>
              </a:ext>
            </a:extLst>
          </p:cNvPr>
          <p:cNvGraphicFramePr>
            <a:graphicFrameLocks noGrp="1"/>
          </p:cNvGraphicFramePr>
          <p:nvPr>
            <p:ph idx="1"/>
            <p:extLst>
              <p:ext uri="{D42A27DB-BD31-4B8C-83A1-F6EECF244321}">
                <p14:modId xmlns:p14="http://schemas.microsoft.com/office/powerpoint/2010/main" val="764973260"/>
              </p:ext>
            </p:extLst>
          </p:nvPr>
        </p:nvGraphicFramePr>
        <p:xfrm>
          <a:off x="609600" y="1257300"/>
          <a:ext cx="10884789" cy="2026920"/>
        </p:xfrm>
        <a:graphic>
          <a:graphicData uri="http://schemas.openxmlformats.org/drawingml/2006/table">
            <a:tbl>
              <a:tblPr firstRow="1" bandRow="1">
                <a:tableStyleId>{BC89EF96-8CEA-46FF-86C4-4CE0E7609802}</a:tableStyleId>
              </a:tblPr>
              <a:tblGrid>
                <a:gridCol w="5284089">
                  <a:extLst>
                    <a:ext uri="{9D8B030D-6E8A-4147-A177-3AD203B41FA5}">
                      <a16:colId xmlns:a16="http://schemas.microsoft.com/office/drawing/2014/main" val="3675253430"/>
                    </a:ext>
                  </a:extLst>
                </a:gridCol>
                <a:gridCol w="1638300">
                  <a:extLst>
                    <a:ext uri="{9D8B030D-6E8A-4147-A177-3AD203B41FA5}">
                      <a16:colId xmlns:a16="http://schemas.microsoft.com/office/drawing/2014/main" val="1372058784"/>
                    </a:ext>
                  </a:extLst>
                </a:gridCol>
                <a:gridCol w="3962400">
                  <a:extLst>
                    <a:ext uri="{9D8B030D-6E8A-4147-A177-3AD203B41FA5}">
                      <a16:colId xmlns:a16="http://schemas.microsoft.com/office/drawing/2014/main" val="356583018"/>
                    </a:ext>
                  </a:extLst>
                </a:gridCol>
              </a:tblGrid>
              <a:tr h="370840">
                <a:tc>
                  <a:txBody>
                    <a:bodyPr/>
                    <a:lstStyle/>
                    <a:p>
                      <a:r>
                        <a:rPr lang="en-US" dirty="0"/>
                        <a:t>Component</a:t>
                      </a:r>
                    </a:p>
                  </a:txBody>
                  <a:tcPr/>
                </a:tc>
                <a:tc>
                  <a:txBody>
                    <a:bodyPr/>
                    <a:lstStyle/>
                    <a:p>
                      <a:r>
                        <a:rPr lang="en-US" dirty="0"/>
                        <a:t>Need to Buy</a:t>
                      </a:r>
                    </a:p>
                  </a:txBody>
                  <a:tcPr/>
                </a:tc>
                <a:tc>
                  <a:txBody>
                    <a:bodyPr/>
                    <a:lstStyle/>
                    <a:p>
                      <a:r>
                        <a:rPr lang="en-US" dirty="0"/>
                        <a:t>Link</a:t>
                      </a:r>
                    </a:p>
                  </a:txBody>
                  <a:tcPr/>
                </a:tc>
                <a:extLst>
                  <a:ext uri="{0D108BD9-81ED-4DB2-BD59-A6C34878D82A}">
                    <a16:rowId xmlns:a16="http://schemas.microsoft.com/office/drawing/2014/main" val="160680078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mn-lt"/>
                          <a:ea typeface="+mn-ea"/>
                          <a:cs typeface="+mn-cs"/>
                        </a:rPr>
                        <a:t>GP2Y1010AU0F Dust Sensor</a:t>
                      </a:r>
                    </a:p>
                  </a:txBody>
                  <a:tcPr/>
                </a:tc>
                <a:tc>
                  <a:txBody>
                    <a:bodyPr/>
                    <a:lstStyle/>
                    <a:p>
                      <a:r>
                        <a:rPr lang="en-US" sz="1600" dirty="0"/>
                        <a:t>Yes</a:t>
                      </a:r>
                    </a:p>
                  </a:txBody>
                  <a:tcPr/>
                </a:tc>
                <a:tc>
                  <a:txBody>
                    <a:bodyPr/>
                    <a:lstStyle/>
                    <a:p>
                      <a:r>
                        <a:rPr lang="en-US" sz="900" dirty="0"/>
                        <a:t>https://www.amazon.com/Waveshare-Dust-Sensor-GP2Y1010AU0F-Conditioner/dp/B07P94LCFZ/ref=pd_sbs_2/135-8217353-1077861?pd_rd_w=lYOrC&amp;pf_rd_p=690958f6-2825-419e-9c16-73ffd4055b65&amp;pf_rd_r=8JA20D3KJB8MKQVNNX3P&amp;pd_rd_r=eaf4a4b9-b782-4072-9049-9ae419349734&amp;pd_rd_wg=6ys1x&amp;pd_rd_i=B07P94LCFZ&amp;psc=1</a:t>
                      </a:r>
                    </a:p>
                  </a:txBody>
                  <a:tcPr/>
                </a:tc>
                <a:extLst>
                  <a:ext uri="{0D108BD9-81ED-4DB2-BD59-A6C34878D82A}">
                    <a16:rowId xmlns:a16="http://schemas.microsoft.com/office/drawing/2014/main" val="3331350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CCS811 Air Quality Sensor (Breakout) / SEN0339</a:t>
                      </a:r>
                    </a:p>
                  </a:txBody>
                  <a:tcPr/>
                </a:tc>
                <a:tc>
                  <a:txBody>
                    <a:bodyPr/>
                    <a:lstStyle/>
                    <a:p>
                      <a:r>
                        <a:rPr lang="en-US" sz="1600" dirty="0"/>
                        <a:t>Yes</a:t>
                      </a:r>
                    </a:p>
                  </a:txBody>
                  <a:tcPr/>
                </a:tc>
                <a:tc>
                  <a:txBody>
                    <a:bodyPr/>
                    <a:lstStyle/>
                    <a:p>
                      <a:r>
                        <a:rPr lang="en-US" sz="900" dirty="0"/>
                        <a:t>https://www.amazon.com/Adafruit-CCS811-Quality-Sensor-Breakout/dp/B076PR2WKW</a:t>
                      </a:r>
                    </a:p>
                  </a:txBody>
                  <a:tcPr/>
                </a:tc>
                <a:extLst>
                  <a:ext uri="{0D108BD9-81ED-4DB2-BD59-A6C34878D82A}">
                    <a16:rowId xmlns:a16="http://schemas.microsoft.com/office/drawing/2014/main" val="2595126612"/>
                  </a:ext>
                </a:extLst>
              </a:tr>
              <a:tr h="370840">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mn-lt"/>
                          <a:ea typeface="+mn-ea"/>
                          <a:cs typeface="+mn-cs"/>
                        </a:rPr>
                        <a:t>2.2" 18-bit color TFT LCD display</a:t>
                      </a:r>
                    </a:p>
                  </a:txBody>
                  <a:tcPr marL="76200" marR="76200" marT="38100" marB="38100"/>
                </a:tc>
                <a:tc>
                  <a:txBody>
                    <a:bodyPr/>
                    <a:lstStyle/>
                    <a:p>
                      <a:r>
                        <a:rPr lang="en-US" sz="1600" dirty="0"/>
                        <a:t>Yes</a:t>
                      </a:r>
                    </a:p>
                  </a:txBody>
                  <a:tcPr/>
                </a:tc>
                <a:tc>
                  <a:txBody>
                    <a:bodyPr/>
                    <a:lstStyle/>
                    <a:p>
                      <a:r>
                        <a:rPr lang="en-US" sz="1600" dirty="0"/>
                        <a:t>https://www.adafruit.com/product/1480</a:t>
                      </a:r>
                    </a:p>
                  </a:txBody>
                  <a:tcPr/>
                </a:tc>
                <a:extLst>
                  <a:ext uri="{0D108BD9-81ED-4DB2-BD59-A6C34878D82A}">
                    <a16:rowId xmlns:a16="http://schemas.microsoft.com/office/drawing/2014/main" val="1757493575"/>
                  </a:ext>
                </a:extLst>
              </a:tr>
            </a:tbl>
          </a:graphicData>
        </a:graphic>
      </p:graphicFrame>
      <p:sp>
        <p:nvSpPr>
          <p:cNvPr id="3" name="TextBox 2">
            <a:extLst>
              <a:ext uri="{FF2B5EF4-FFF2-40B4-BE49-F238E27FC236}">
                <a16:creationId xmlns:a16="http://schemas.microsoft.com/office/drawing/2014/main" id="{614D83A9-DC5C-4096-911C-81CC580B01BE}"/>
              </a:ext>
            </a:extLst>
          </p:cNvPr>
          <p:cNvSpPr txBox="1"/>
          <p:nvPr/>
        </p:nvSpPr>
        <p:spPr>
          <a:xfrm>
            <a:off x="366097" y="6362700"/>
            <a:ext cx="11521103" cy="369332"/>
          </a:xfrm>
          <a:prstGeom prst="rect">
            <a:avLst/>
          </a:prstGeom>
          <a:noFill/>
        </p:spPr>
        <p:txBody>
          <a:bodyPr wrap="none" rtlCol="0">
            <a:spAutoFit/>
          </a:bodyPr>
          <a:lstStyle/>
          <a:p>
            <a:r>
              <a:rPr lang="en-US" dirty="0"/>
              <a:t>Need all components to be purchased by instructor listed; additional components may be purchased by student </a:t>
            </a:r>
          </a:p>
        </p:txBody>
      </p:sp>
    </p:spTree>
    <p:extLst>
      <p:ext uri="{BB962C8B-B14F-4D97-AF65-F5344CB8AC3E}">
        <p14:creationId xmlns:p14="http://schemas.microsoft.com/office/powerpoint/2010/main" val="1131248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9A49-57C9-4BE3-8B38-E944EB81906A}"/>
              </a:ext>
            </a:extLst>
          </p:cNvPr>
          <p:cNvSpPr>
            <a:spLocks noGrp="1"/>
          </p:cNvSpPr>
          <p:nvPr>
            <p:ph type="title"/>
          </p:nvPr>
        </p:nvSpPr>
        <p:spPr/>
        <p:txBody>
          <a:bodyPr/>
          <a:lstStyle/>
          <a:p>
            <a:r>
              <a:rPr lang="en-US" dirty="0"/>
              <a:t>Background Information</a:t>
            </a:r>
          </a:p>
        </p:txBody>
      </p:sp>
      <p:sp>
        <p:nvSpPr>
          <p:cNvPr id="3" name="Content Placeholder 2">
            <a:extLst>
              <a:ext uri="{FF2B5EF4-FFF2-40B4-BE49-F238E27FC236}">
                <a16:creationId xmlns:a16="http://schemas.microsoft.com/office/drawing/2014/main" id="{8ED8AE04-697D-4784-A672-E28DA6A47AB6}"/>
              </a:ext>
            </a:extLst>
          </p:cNvPr>
          <p:cNvSpPr>
            <a:spLocks noGrp="1"/>
          </p:cNvSpPr>
          <p:nvPr>
            <p:ph idx="1"/>
          </p:nvPr>
        </p:nvSpPr>
        <p:spPr/>
        <p:txBody>
          <a:bodyPr/>
          <a:lstStyle/>
          <a:p>
            <a:r>
              <a:rPr lang="en-US" dirty="0"/>
              <a:t>What is being proposed?</a:t>
            </a:r>
          </a:p>
          <a:p>
            <a:pPr lvl="1"/>
            <a:r>
              <a:rPr lang="en-US" dirty="0"/>
              <a:t>Pictures</a:t>
            </a:r>
          </a:p>
          <a:p>
            <a:pPr lvl="1"/>
            <a:r>
              <a:rPr lang="en-US" dirty="0"/>
              <a:t>Links to existing projects / libraries</a:t>
            </a:r>
          </a:p>
          <a:p>
            <a:r>
              <a:rPr lang="en-US" dirty="0"/>
              <a:t>What improvements / additions over existing project</a:t>
            </a:r>
          </a:p>
          <a:p>
            <a:pPr lvl="1"/>
            <a:endParaRPr lang="en-US" dirty="0"/>
          </a:p>
        </p:txBody>
      </p:sp>
      <p:sp>
        <p:nvSpPr>
          <p:cNvPr id="4" name="TextBox 3">
            <a:extLst>
              <a:ext uri="{FF2B5EF4-FFF2-40B4-BE49-F238E27FC236}">
                <a16:creationId xmlns:a16="http://schemas.microsoft.com/office/drawing/2014/main" id="{0DA883D3-D6A1-40F0-B5FE-3E351ADB0E38}"/>
              </a:ext>
            </a:extLst>
          </p:cNvPr>
          <p:cNvSpPr txBox="1"/>
          <p:nvPr/>
        </p:nvSpPr>
        <p:spPr>
          <a:xfrm>
            <a:off x="4270864" y="4076700"/>
            <a:ext cx="3692036" cy="584775"/>
          </a:xfrm>
          <a:prstGeom prst="rect">
            <a:avLst/>
          </a:prstGeom>
          <a:noFill/>
        </p:spPr>
        <p:txBody>
          <a:bodyPr wrap="none" rtlCol="0">
            <a:spAutoFit/>
          </a:bodyPr>
          <a:lstStyle/>
          <a:p>
            <a:r>
              <a:rPr lang="en-US" sz="3200" dirty="0"/>
              <a:t>What is your story?</a:t>
            </a:r>
          </a:p>
        </p:txBody>
      </p:sp>
    </p:spTree>
    <p:extLst>
      <p:ext uri="{BB962C8B-B14F-4D97-AF65-F5344CB8AC3E}">
        <p14:creationId xmlns:p14="http://schemas.microsoft.com/office/powerpoint/2010/main" val="3519531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9A49-57C9-4BE3-8B38-E944EB81906A}"/>
              </a:ext>
            </a:extLst>
          </p:cNvPr>
          <p:cNvSpPr>
            <a:spLocks noGrp="1"/>
          </p:cNvSpPr>
          <p:nvPr>
            <p:ph type="title"/>
          </p:nvPr>
        </p:nvSpPr>
        <p:spPr/>
        <p:txBody>
          <a:bodyPr/>
          <a:lstStyle/>
          <a:p>
            <a:r>
              <a:rPr lang="en-US" dirty="0"/>
              <a:t>Background Information</a:t>
            </a:r>
          </a:p>
        </p:txBody>
      </p:sp>
      <p:sp>
        <p:nvSpPr>
          <p:cNvPr id="3" name="Content Placeholder 2">
            <a:extLst>
              <a:ext uri="{FF2B5EF4-FFF2-40B4-BE49-F238E27FC236}">
                <a16:creationId xmlns:a16="http://schemas.microsoft.com/office/drawing/2014/main" id="{8ED8AE04-697D-4784-A672-E28DA6A47AB6}"/>
              </a:ext>
            </a:extLst>
          </p:cNvPr>
          <p:cNvSpPr>
            <a:spLocks noGrp="1"/>
          </p:cNvSpPr>
          <p:nvPr>
            <p:ph idx="1"/>
          </p:nvPr>
        </p:nvSpPr>
        <p:spPr>
          <a:xfrm>
            <a:off x="609600" y="1295400"/>
            <a:ext cx="4876800" cy="4724399"/>
          </a:xfrm>
        </p:spPr>
        <p:txBody>
          <a:bodyPr>
            <a:normAutofit/>
          </a:bodyPr>
          <a:lstStyle/>
          <a:p>
            <a:pPr lvl="1"/>
            <a:r>
              <a:rPr lang="en-US" sz="3200" dirty="0"/>
              <a:t>Air quality data collection system:</a:t>
            </a:r>
          </a:p>
          <a:p>
            <a:pPr lvl="2"/>
            <a:r>
              <a:rPr lang="en-US" sz="2800" dirty="0"/>
              <a:t>PM2.5 / PM10</a:t>
            </a:r>
          </a:p>
          <a:p>
            <a:pPr lvl="2"/>
            <a:r>
              <a:rPr lang="en-US" sz="2800" dirty="0"/>
              <a:t>Humidity</a:t>
            </a:r>
          </a:p>
          <a:p>
            <a:pPr lvl="2"/>
            <a:r>
              <a:rPr lang="en-US" sz="2800" dirty="0"/>
              <a:t>Temperature</a:t>
            </a:r>
            <a:endParaRPr lang="en-US" sz="2600" dirty="0"/>
          </a:p>
          <a:p>
            <a:pPr lvl="1"/>
            <a:r>
              <a:rPr lang="en-US" sz="3200" dirty="0"/>
              <a:t>Store data</a:t>
            </a:r>
          </a:p>
          <a:p>
            <a:pPr lvl="2"/>
            <a:r>
              <a:rPr lang="en-US" sz="2800" dirty="0"/>
              <a:t>Upload to some sort of cloud host (details pending)</a:t>
            </a:r>
          </a:p>
        </p:txBody>
      </p:sp>
      <p:pic>
        <p:nvPicPr>
          <p:cNvPr id="5" name="Picture 4">
            <a:extLst>
              <a:ext uri="{FF2B5EF4-FFF2-40B4-BE49-F238E27FC236}">
                <a16:creationId xmlns:a16="http://schemas.microsoft.com/office/drawing/2014/main" id="{E8C8B8D8-C347-40A7-8ED6-E8DA58BBB727}"/>
              </a:ext>
            </a:extLst>
          </p:cNvPr>
          <p:cNvPicPr>
            <a:picLocks noChangeAspect="1"/>
          </p:cNvPicPr>
          <p:nvPr/>
        </p:nvPicPr>
        <p:blipFill>
          <a:blip r:embed="rId2"/>
          <a:stretch>
            <a:fillRect/>
          </a:stretch>
        </p:blipFill>
        <p:spPr>
          <a:xfrm>
            <a:off x="6076950" y="723900"/>
            <a:ext cx="3375422" cy="3000375"/>
          </a:xfrm>
          <a:prstGeom prst="rect">
            <a:avLst/>
          </a:prstGeom>
        </p:spPr>
      </p:pic>
      <p:sp>
        <p:nvSpPr>
          <p:cNvPr id="7" name="TextBox 6">
            <a:extLst>
              <a:ext uri="{FF2B5EF4-FFF2-40B4-BE49-F238E27FC236}">
                <a16:creationId xmlns:a16="http://schemas.microsoft.com/office/drawing/2014/main" id="{8BF82F58-8B97-4ACD-B2ED-46857043C441}"/>
              </a:ext>
            </a:extLst>
          </p:cNvPr>
          <p:cNvSpPr txBox="1"/>
          <p:nvPr/>
        </p:nvSpPr>
        <p:spPr>
          <a:xfrm>
            <a:off x="612507" y="6191249"/>
            <a:ext cx="6113720" cy="276999"/>
          </a:xfrm>
          <a:prstGeom prst="rect">
            <a:avLst/>
          </a:prstGeom>
          <a:noFill/>
        </p:spPr>
        <p:txBody>
          <a:bodyPr wrap="square">
            <a:spAutoFit/>
          </a:bodyPr>
          <a:lstStyle/>
          <a:p>
            <a:r>
              <a:rPr lang="en-US" sz="1200" dirty="0"/>
              <a:t>https://aqicn.org/city/texas/houston/park-place/</a:t>
            </a:r>
          </a:p>
        </p:txBody>
      </p:sp>
      <p:sp>
        <p:nvSpPr>
          <p:cNvPr id="9" name="TextBox 8">
            <a:extLst>
              <a:ext uri="{FF2B5EF4-FFF2-40B4-BE49-F238E27FC236}">
                <a16:creationId xmlns:a16="http://schemas.microsoft.com/office/drawing/2014/main" id="{2F887AA6-7F05-4E96-A193-A325903278C9}"/>
              </a:ext>
            </a:extLst>
          </p:cNvPr>
          <p:cNvSpPr txBox="1"/>
          <p:nvPr/>
        </p:nvSpPr>
        <p:spPr>
          <a:xfrm>
            <a:off x="615414" y="6391276"/>
            <a:ext cx="6107906" cy="276999"/>
          </a:xfrm>
          <a:prstGeom prst="rect">
            <a:avLst/>
          </a:prstGeom>
          <a:noFill/>
        </p:spPr>
        <p:txBody>
          <a:bodyPr wrap="square">
            <a:spAutoFit/>
          </a:bodyPr>
          <a:lstStyle/>
          <a:p>
            <a:r>
              <a:rPr lang="en-US" sz="1200" dirty="0"/>
              <a:t>https://live.staticflickr.com/281/32205962052_3cf542db80_b.jpg</a:t>
            </a:r>
          </a:p>
        </p:txBody>
      </p:sp>
      <p:pic>
        <p:nvPicPr>
          <p:cNvPr id="2050" name="Picture 2" descr="PM2.5 and PM10 Size | PM2.5 and PM10 are both much small tha… | Flickr">
            <a:extLst>
              <a:ext uri="{FF2B5EF4-FFF2-40B4-BE49-F238E27FC236}">
                <a16:creationId xmlns:a16="http://schemas.microsoft.com/office/drawing/2014/main" id="{4AF54E3F-8491-45B7-98C9-060DB23363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7213" y="3343276"/>
            <a:ext cx="3344997" cy="2124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1104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9A49-57C9-4BE3-8B38-E944EB81906A}"/>
              </a:ext>
            </a:extLst>
          </p:cNvPr>
          <p:cNvSpPr>
            <a:spLocks noGrp="1"/>
          </p:cNvSpPr>
          <p:nvPr>
            <p:ph type="title"/>
          </p:nvPr>
        </p:nvSpPr>
        <p:spPr/>
        <p:txBody>
          <a:bodyPr/>
          <a:lstStyle/>
          <a:p>
            <a:r>
              <a:rPr lang="en-US" dirty="0"/>
              <a:t>Background Information</a:t>
            </a:r>
          </a:p>
        </p:txBody>
      </p:sp>
      <p:sp>
        <p:nvSpPr>
          <p:cNvPr id="3" name="Content Placeholder 2">
            <a:extLst>
              <a:ext uri="{FF2B5EF4-FFF2-40B4-BE49-F238E27FC236}">
                <a16:creationId xmlns:a16="http://schemas.microsoft.com/office/drawing/2014/main" id="{8ED8AE04-697D-4784-A672-E28DA6A47AB6}"/>
              </a:ext>
            </a:extLst>
          </p:cNvPr>
          <p:cNvSpPr>
            <a:spLocks noGrp="1"/>
          </p:cNvSpPr>
          <p:nvPr>
            <p:ph idx="1"/>
          </p:nvPr>
        </p:nvSpPr>
        <p:spPr>
          <a:xfrm>
            <a:off x="6362700" y="1295400"/>
            <a:ext cx="4876800" cy="4724399"/>
          </a:xfrm>
        </p:spPr>
        <p:txBody>
          <a:bodyPr>
            <a:normAutofit/>
          </a:bodyPr>
          <a:lstStyle/>
          <a:p>
            <a:pPr lvl="1"/>
            <a:r>
              <a:rPr lang="en-US" sz="3200" dirty="0"/>
              <a:t>Similar Projects:</a:t>
            </a:r>
          </a:p>
          <a:p>
            <a:pPr lvl="2"/>
            <a:r>
              <a:rPr lang="en-US" sz="2400" dirty="0"/>
              <a:t>Arduino Implementation</a:t>
            </a:r>
          </a:p>
          <a:p>
            <a:pPr lvl="3"/>
            <a:r>
              <a:rPr lang="en-US" sz="2200" dirty="0">
                <a:hlinkClick r:id="rId2"/>
              </a:rPr>
              <a:t>By </a:t>
            </a:r>
            <a:r>
              <a:rPr lang="ko-KR" altLang="en-US" sz="2200" dirty="0">
                <a:hlinkClick r:id="rId2"/>
              </a:rPr>
              <a:t>윤원호</a:t>
            </a:r>
            <a:r>
              <a:rPr lang="en-US" altLang="ko-KR" sz="2200" dirty="0">
                <a:hlinkClick r:id="rId2"/>
              </a:rPr>
              <a:t>, </a:t>
            </a:r>
            <a:r>
              <a:rPr lang="en-US" sz="2200" dirty="0" err="1">
                <a:hlinkClick r:id="rId2"/>
              </a:rPr>
              <a:t>Parkmoonsu</a:t>
            </a:r>
            <a:r>
              <a:rPr lang="en-US" sz="2200" dirty="0">
                <a:hlinkClick r:id="rId2"/>
              </a:rPr>
              <a:t>, </a:t>
            </a:r>
            <a:r>
              <a:rPr lang="en-US" sz="2200" dirty="0" err="1">
                <a:hlinkClick r:id="rId2"/>
              </a:rPr>
              <a:t>gledel</a:t>
            </a:r>
            <a:r>
              <a:rPr lang="en-US" sz="2200" dirty="0">
                <a:hlinkClick r:id="rId2"/>
              </a:rPr>
              <a:t>, </a:t>
            </a:r>
            <a:r>
              <a:rPr lang="ko-KR" altLang="en-US" sz="2200" dirty="0">
                <a:hlinkClick r:id="rId2"/>
              </a:rPr>
              <a:t>정다연</a:t>
            </a:r>
            <a:endParaRPr lang="en-US" sz="2200" dirty="0"/>
          </a:p>
          <a:p>
            <a:pPr lvl="2"/>
            <a:r>
              <a:rPr lang="en-US" sz="2400" dirty="0"/>
              <a:t>ESP8266 implementation</a:t>
            </a:r>
          </a:p>
          <a:p>
            <a:pPr lvl="3"/>
            <a:r>
              <a:rPr lang="en-US" sz="2400" dirty="0"/>
              <a:t>By </a:t>
            </a:r>
            <a:r>
              <a:rPr lang="en-US" sz="2400" dirty="0">
                <a:hlinkClick r:id="rId3"/>
              </a:rPr>
              <a:t>fab-lab.eu</a:t>
            </a:r>
            <a:endParaRPr lang="en-US" sz="2400" dirty="0"/>
          </a:p>
          <a:p>
            <a:pPr lvl="3"/>
            <a:r>
              <a:rPr lang="en-US" sz="2400" dirty="0"/>
              <a:t>By </a:t>
            </a:r>
            <a:r>
              <a:rPr lang="en-US" sz="2400" dirty="0">
                <a:hlinkClick r:id="rId4"/>
              </a:rPr>
              <a:t>Art </a:t>
            </a:r>
            <a:r>
              <a:rPr lang="en-US" sz="2400" dirty="0" err="1">
                <a:hlinkClick r:id="rId4"/>
              </a:rPr>
              <a:t>Arkhan</a:t>
            </a:r>
            <a:endParaRPr lang="en-US" sz="2400" dirty="0"/>
          </a:p>
          <a:p>
            <a:pPr lvl="2"/>
            <a:r>
              <a:rPr lang="en-US" sz="2400" dirty="0"/>
              <a:t>Raspberry Pi implementation</a:t>
            </a:r>
          </a:p>
          <a:p>
            <a:pPr lvl="3"/>
            <a:r>
              <a:rPr lang="en-US" sz="2200" dirty="0"/>
              <a:t>By </a:t>
            </a:r>
            <a:r>
              <a:rPr lang="en-US" sz="2200" dirty="0">
                <a:hlinkClick r:id="rId5"/>
              </a:rPr>
              <a:t>David </a:t>
            </a:r>
            <a:r>
              <a:rPr lang="en-US" sz="2200" dirty="0" err="1">
                <a:hlinkClick r:id="rId5"/>
              </a:rPr>
              <a:t>Gherghita</a:t>
            </a:r>
            <a:r>
              <a:rPr lang="en-US" sz="2200" dirty="0">
                <a:hlinkClick r:id="rId5"/>
              </a:rPr>
              <a:t>, </a:t>
            </a:r>
            <a:r>
              <a:rPr lang="en-US" sz="2200" dirty="0" err="1">
                <a:hlinkClick r:id="rId5"/>
              </a:rPr>
              <a:t>Ioan</a:t>
            </a:r>
            <a:r>
              <a:rPr lang="en-US" sz="2200" dirty="0">
                <a:hlinkClick r:id="rId5"/>
              </a:rPr>
              <a:t> </a:t>
            </a:r>
            <a:r>
              <a:rPr lang="en-US" sz="2200" dirty="0" err="1">
                <a:hlinkClick r:id="rId5"/>
              </a:rPr>
              <a:t>Herisanu</a:t>
            </a:r>
            <a:endParaRPr lang="en-US" sz="2200" dirty="0"/>
          </a:p>
          <a:p>
            <a:pPr lvl="3"/>
            <a:r>
              <a:rPr lang="en-US" sz="2200" dirty="0"/>
              <a:t>By </a:t>
            </a:r>
            <a:r>
              <a:rPr lang="en-US" sz="2200" dirty="0" err="1">
                <a:hlinkClick r:id="rId6"/>
              </a:rPr>
              <a:t>Kutluhan</a:t>
            </a:r>
            <a:r>
              <a:rPr lang="en-US" sz="2200" dirty="0">
                <a:hlinkClick r:id="rId6"/>
              </a:rPr>
              <a:t> </a:t>
            </a:r>
            <a:r>
              <a:rPr lang="en-US" sz="2200" dirty="0" err="1">
                <a:hlinkClick r:id="rId6"/>
              </a:rPr>
              <a:t>Aktar</a:t>
            </a:r>
            <a:endParaRPr lang="en-US" sz="2200" dirty="0"/>
          </a:p>
        </p:txBody>
      </p:sp>
      <p:pic>
        <p:nvPicPr>
          <p:cNvPr id="1026" name="Picture 2">
            <a:extLst>
              <a:ext uri="{FF2B5EF4-FFF2-40B4-BE49-F238E27FC236}">
                <a16:creationId xmlns:a16="http://schemas.microsoft.com/office/drawing/2014/main" id="{99BFEA6D-A8DC-47D3-9D02-C01C93B7194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4362" y="1295400"/>
            <a:ext cx="1810826" cy="40386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37D6B52-33C6-4D19-857F-3BF1C2E0A3A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705100" y="1486377"/>
            <a:ext cx="2895600" cy="146589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49F63A89-873D-43BF-8DA4-F43944EEA4BA}"/>
              </a:ext>
            </a:extLst>
          </p:cNvPr>
          <p:cNvPicPr>
            <a:picLocks noChangeAspect="1"/>
          </p:cNvPicPr>
          <p:nvPr/>
        </p:nvPicPr>
        <p:blipFill>
          <a:blip r:embed="rId9"/>
          <a:stretch>
            <a:fillRect/>
          </a:stretch>
        </p:blipFill>
        <p:spPr>
          <a:xfrm>
            <a:off x="2596638" y="3156698"/>
            <a:ext cx="3190305" cy="2214925"/>
          </a:xfrm>
          <a:prstGeom prst="rect">
            <a:avLst/>
          </a:prstGeom>
        </p:spPr>
      </p:pic>
      <p:sp>
        <p:nvSpPr>
          <p:cNvPr id="9" name="TextBox 8">
            <a:extLst>
              <a:ext uri="{FF2B5EF4-FFF2-40B4-BE49-F238E27FC236}">
                <a16:creationId xmlns:a16="http://schemas.microsoft.com/office/drawing/2014/main" id="{BC05A44E-86C9-420E-8EA3-70CD51C464B3}"/>
              </a:ext>
            </a:extLst>
          </p:cNvPr>
          <p:cNvSpPr txBox="1"/>
          <p:nvPr/>
        </p:nvSpPr>
        <p:spPr>
          <a:xfrm>
            <a:off x="595312" y="5475922"/>
            <a:ext cx="6107906" cy="276999"/>
          </a:xfrm>
          <a:prstGeom prst="rect">
            <a:avLst/>
          </a:prstGeom>
          <a:noFill/>
        </p:spPr>
        <p:txBody>
          <a:bodyPr wrap="square">
            <a:spAutoFit/>
          </a:bodyPr>
          <a:lstStyle/>
          <a:p>
            <a:r>
              <a:rPr lang="en-US" sz="1200" dirty="0"/>
              <a:t>https://hackster.imgix.net/uploads/attachments/1205027/circuit_49jn5Pyi2K.jpg</a:t>
            </a:r>
          </a:p>
        </p:txBody>
      </p:sp>
      <p:sp>
        <p:nvSpPr>
          <p:cNvPr id="11" name="TextBox 10">
            <a:extLst>
              <a:ext uri="{FF2B5EF4-FFF2-40B4-BE49-F238E27FC236}">
                <a16:creationId xmlns:a16="http://schemas.microsoft.com/office/drawing/2014/main" id="{68F12958-4A6E-4B5A-824E-30986431EAF0}"/>
              </a:ext>
            </a:extLst>
          </p:cNvPr>
          <p:cNvSpPr txBox="1"/>
          <p:nvPr/>
        </p:nvSpPr>
        <p:spPr>
          <a:xfrm>
            <a:off x="581024" y="5677376"/>
            <a:ext cx="6107906" cy="276999"/>
          </a:xfrm>
          <a:prstGeom prst="rect">
            <a:avLst/>
          </a:prstGeom>
          <a:noFill/>
        </p:spPr>
        <p:txBody>
          <a:bodyPr wrap="square">
            <a:spAutoFit/>
          </a:bodyPr>
          <a:lstStyle/>
          <a:p>
            <a:r>
              <a:rPr lang="en-US" sz="1200" dirty="0"/>
              <a:t>https://hackster.imgix.net/uploads/image_file/file/66609/ESP8266_w2.jpg</a:t>
            </a:r>
          </a:p>
        </p:txBody>
      </p:sp>
      <p:sp>
        <p:nvSpPr>
          <p:cNvPr id="13" name="TextBox 12">
            <a:extLst>
              <a:ext uri="{FF2B5EF4-FFF2-40B4-BE49-F238E27FC236}">
                <a16:creationId xmlns:a16="http://schemas.microsoft.com/office/drawing/2014/main" id="{39332A15-65C8-4314-8B78-D08C24AD64DA}"/>
              </a:ext>
            </a:extLst>
          </p:cNvPr>
          <p:cNvSpPr txBox="1"/>
          <p:nvPr/>
        </p:nvSpPr>
        <p:spPr>
          <a:xfrm>
            <a:off x="595312" y="5860965"/>
            <a:ext cx="6107906" cy="461665"/>
          </a:xfrm>
          <a:prstGeom prst="rect">
            <a:avLst/>
          </a:prstGeom>
          <a:noFill/>
        </p:spPr>
        <p:txBody>
          <a:bodyPr wrap="square">
            <a:spAutoFit/>
          </a:bodyPr>
          <a:lstStyle/>
          <a:p>
            <a:r>
              <a:rPr lang="en-US" sz="1200" dirty="0"/>
              <a:t>https://hackster.imgix.net/uploads/attachments/1092040/connection_hqj846ivS8.png?auto=compress%2Cformat&amp;w=740&amp;h=555&amp;fit=max</a:t>
            </a:r>
          </a:p>
        </p:txBody>
      </p:sp>
    </p:spTree>
    <p:extLst>
      <p:ext uri="{BB962C8B-B14F-4D97-AF65-F5344CB8AC3E}">
        <p14:creationId xmlns:p14="http://schemas.microsoft.com/office/powerpoint/2010/main" val="2584844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9A49-57C9-4BE3-8B38-E944EB81906A}"/>
              </a:ext>
            </a:extLst>
          </p:cNvPr>
          <p:cNvSpPr>
            <a:spLocks noGrp="1"/>
          </p:cNvSpPr>
          <p:nvPr>
            <p:ph type="title"/>
          </p:nvPr>
        </p:nvSpPr>
        <p:spPr/>
        <p:txBody>
          <a:bodyPr/>
          <a:lstStyle/>
          <a:p>
            <a:r>
              <a:rPr lang="en-US" dirty="0"/>
              <a:t>Background Information</a:t>
            </a:r>
          </a:p>
        </p:txBody>
      </p:sp>
      <p:sp>
        <p:nvSpPr>
          <p:cNvPr id="3" name="Content Placeholder 2">
            <a:extLst>
              <a:ext uri="{FF2B5EF4-FFF2-40B4-BE49-F238E27FC236}">
                <a16:creationId xmlns:a16="http://schemas.microsoft.com/office/drawing/2014/main" id="{8ED8AE04-697D-4784-A672-E28DA6A47AB6}"/>
              </a:ext>
            </a:extLst>
          </p:cNvPr>
          <p:cNvSpPr>
            <a:spLocks noGrp="1"/>
          </p:cNvSpPr>
          <p:nvPr>
            <p:ph idx="1"/>
          </p:nvPr>
        </p:nvSpPr>
        <p:spPr>
          <a:xfrm>
            <a:off x="609599" y="1461700"/>
            <a:ext cx="4876800" cy="4724399"/>
          </a:xfrm>
        </p:spPr>
        <p:txBody>
          <a:bodyPr>
            <a:normAutofit/>
          </a:bodyPr>
          <a:lstStyle/>
          <a:p>
            <a:pPr lvl="1"/>
            <a:r>
              <a:rPr lang="en-US" sz="3200" dirty="0"/>
              <a:t>How will this differ?</a:t>
            </a:r>
          </a:p>
          <a:p>
            <a:pPr lvl="2"/>
            <a:r>
              <a:rPr lang="en-US" sz="2600" dirty="0"/>
              <a:t>Addition of CO</a:t>
            </a:r>
            <a:r>
              <a:rPr lang="en-US" sz="2600" baseline="-25000" dirty="0"/>
              <a:t>2</a:t>
            </a:r>
            <a:r>
              <a:rPr lang="en-US" sz="2600" dirty="0"/>
              <a:t>, humidity, temperature</a:t>
            </a:r>
          </a:p>
          <a:p>
            <a:pPr lvl="2"/>
            <a:r>
              <a:rPr lang="en-US" sz="2600" dirty="0"/>
              <a:t>Cost of sensors </a:t>
            </a:r>
            <a:r>
              <a:rPr lang="en-US" sz="2800" dirty="0" err="1"/>
              <a:t>BeagleBone</a:t>
            </a:r>
            <a:r>
              <a:rPr lang="en-US" sz="2800" dirty="0"/>
              <a:t>:</a:t>
            </a:r>
          </a:p>
          <a:p>
            <a:pPr lvl="3"/>
            <a:r>
              <a:rPr lang="en-US" sz="2400" dirty="0"/>
              <a:t>Vs. Rasp Pi, open-source hardware (</a:t>
            </a:r>
            <a:r>
              <a:rPr lang="en-US" sz="2400" dirty="0" err="1"/>
              <a:t>BeagleBone</a:t>
            </a:r>
            <a:r>
              <a:rPr lang="en-US" sz="2400" dirty="0"/>
              <a:t>)</a:t>
            </a:r>
          </a:p>
          <a:p>
            <a:pPr lvl="3"/>
            <a:r>
              <a:rPr lang="en-US" sz="2400" dirty="0"/>
              <a:t>Vs. ESP, 80-160 MHz vs. 1 GHz clock speed, 512 KiB – 4 MiB vs. 512 MB memory</a:t>
            </a:r>
          </a:p>
        </p:txBody>
      </p:sp>
      <p:pic>
        <p:nvPicPr>
          <p:cNvPr id="1032" name="Picture 8" descr="DHT11 basic temperature-humidity sensor + extras | Available… | Flickr">
            <a:extLst>
              <a:ext uri="{FF2B5EF4-FFF2-40B4-BE49-F238E27FC236}">
                <a16:creationId xmlns:a16="http://schemas.microsoft.com/office/drawing/2014/main" id="{A52B3CAD-1592-42A0-A895-C001313188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8053" y="1567023"/>
            <a:ext cx="2228794" cy="1715068"/>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0146053-5F13-4C2C-80F2-B8CF74C14159}"/>
              </a:ext>
            </a:extLst>
          </p:cNvPr>
          <p:cNvSpPr txBox="1"/>
          <p:nvPr/>
        </p:nvSpPr>
        <p:spPr>
          <a:xfrm>
            <a:off x="604837" y="6323825"/>
            <a:ext cx="6107906" cy="276999"/>
          </a:xfrm>
          <a:prstGeom prst="rect">
            <a:avLst/>
          </a:prstGeom>
          <a:noFill/>
        </p:spPr>
        <p:txBody>
          <a:bodyPr wrap="square">
            <a:spAutoFit/>
          </a:bodyPr>
          <a:lstStyle/>
          <a:p>
            <a:r>
              <a:rPr lang="en-US" sz="1200" dirty="0"/>
              <a:t>https://live.staticflickr.com/5477/11211295045_c5fc143663_b.jpg</a:t>
            </a:r>
          </a:p>
        </p:txBody>
      </p:sp>
      <p:pic>
        <p:nvPicPr>
          <p:cNvPr id="11" name="Picture 10" descr="A close-up of a circuit board&#10;&#10;Description automatically generated with medium confidence">
            <a:extLst>
              <a:ext uri="{FF2B5EF4-FFF2-40B4-BE49-F238E27FC236}">
                <a16:creationId xmlns:a16="http://schemas.microsoft.com/office/drawing/2014/main" id="{91B10F7D-D830-4C4B-B4F6-E30BCF6DAF9B}"/>
              </a:ext>
            </a:extLst>
          </p:cNvPr>
          <p:cNvPicPr>
            <a:picLocks noChangeAspect="1"/>
          </p:cNvPicPr>
          <p:nvPr/>
        </p:nvPicPr>
        <p:blipFill>
          <a:blip r:embed="rId3"/>
          <a:stretch>
            <a:fillRect/>
          </a:stretch>
        </p:blipFill>
        <p:spPr>
          <a:xfrm rot="5400000">
            <a:off x="5629275" y="2395150"/>
            <a:ext cx="3810000" cy="2857500"/>
          </a:xfrm>
          <a:prstGeom prst="rect">
            <a:avLst/>
          </a:prstGeom>
        </p:spPr>
      </p:pic>
    </p:spTree>
    <p:extLst>
      <p:ext uri="{BB962C8B-B14F-4D97-AF65-F5344CB8AC3E}">
        <p14:creationId xmlns:p14="http://schemas.microsoft.com/office/powerpoint/2010/main" val="439921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9A49-57C9-4BE3-8B38-E944EB81906A}"/>
              </a:ext>
            </a:extLst>
          </p:cNvPr>
          <p:cNvSpPr>
            <a:spLocks noGrp="1"/>
          </p:cNvSpPr>
          <p:nvPr>
            <p:ph type="title"/>
          </p:nvPr>
        </p:nvSpPr>
        <p:spPr/>
        <p:txBody>
          <a:bodyPr/>
          <a:lstStyle/>
          <a:p>
            <a:r>
              <a:rPr lang="en-US" dirty="0"/>
              <a:t>Background Information</a:t>
            </a:r>
          </a:p>
        </p:txBody>
      </p:sp>
      <p:sp>
        <p:nvSpPr>
          <p:cNvPr id="3" name="Content Placeholder 2">
            <a:extLst>
              <a:ext uri="{FF2B5EF4-FFF2-40B4-BE49-F238E27FC236}">
                <a16:creationId xmlns:a16="http://schemas.microsoft.com/office/drawing/2014/main" id="{8ED8AE04-697D-4784-A672-E28DA6A47AB6}"/>
              </a:ext>
            </a:extLst>
          </p:cNvPr>
          <p:cNvSpPr>
            <a:spLocks noGrp="1"/>
          </p:cNvSpPr>
          <p:nvPr>
            <p:ph idx="1"/>
          </p:nvPr>
        </p:nvSpPr>
        <p:spPr>
          <a:xfrm>
            <a:off x="6210300" y="1385501"/>
            <a:ext cx="4800600" cy="4724399"/>
          </a:xfrm>
        </p:spPr>
        <p:txBody>
          <a:bodyPr>
            <a:normAutofit/>
          </a:bodyPr>
          <a:lstStyle/>
          <a:p>
            <a:pPr lvl="1"/>
            <a:r>
              <a:rPr lang="en-US" sz="2800" dirty="0"/>
              <a:t>The Story:</a:t>
            </a:r>
          </a:p>
          <a:p>
            <a:pPr lvl="2"/>
            <a:r>
              <a:rPr lang="en-US" sz="2600" dirty="0"/>
              <a:t>&lt;- Shanghai</a:t>
            </a:r>
          </a:p>
          <a:p>
            <a:pPr lvl="3"/>
            <a:r>
              <a:rPr lang="en-US" sz="2400" dirty="0"/>
              <a:t>Keeping track of living environments</a:t>
            </a:r>
          </a:p>
          <a:p>
            <a:pPr lvl="2"/>
            <a:r>
              <a:rPr lang="en-US" sz="2600" dirty="0"/>
              <a:t>My high school friends a teacher:</a:t>
            </a:r>
          </a:p>
          <a:p>
            <a:pPr lvl="3"/>
            <a:r>
              <a:rPr lang="en-US" sz="2400" dirty="0"/>
              <a:t>Importance of sample size</a:t>
            </a:r>
          </a:p>
          <a:p>
            <a:pPr lvl="3"/>
            <a:r>
              <a:rPr lang="en-US" sz="2400" dirty="0"/>
              <a:t>Inspiration and my prior contributions</a:t>
            </a:r>
          </a:p>
          <a:p>
            <a:pPr lvl="3"/>
            <a:endParaRPr lang="en-US" sz="2400" dirty="0"/>
          </a:p>
          <a:p>
            <a:pPr lvl="3"/>
            <a:endParaRPr lang="en-US" sz="2400" dirty="0"/>
          </a:p>
        </p:txBody>
      </p:sp>
      <p:sp>
        <p:nvSpPr>
          <p:cNvPr id="6" name="TextBox 5">
            <a:extLst>
              <a:ext uri="{FF2B5EF4-FFF2-40B4-BE49-F238E27FC236}">
                <a16:creationId xmlns:a16="http://schemas.microsoft.com/office/drawing/2014/main" id="{A4E62DB9-A8A0-4FFA-9DEA-5C6250756CA9}"/>
              </a:ext>
            </a:extLst>
          </p:cNvPr>
          <p:cNvSpPr txBox="1"/>
          <p:nvPr/>
        </p:nvSpPr>
        <p:spPr>
          <a:xfrm>
            <a:off x="495300" y="6352401"/>
            <a:ext cx="8300113" cy="276999"/>
          </a:xfrm>
          <a:prstGeom prst="rect">
            <a:avLst/>
          </a:prstGeom>
          <a:noFill/>
        </p:spPr>
        <p:txBody>
          <a:bodyPr wrap="square">
            <a:spAutoFit/>
          </a:bodyPr>
          <a:lstStyle/>
          <a:p>
            <a:r>
              <a:rPr lang="en-US" sz="1200" dirty="0"/>
              <a:t>https://upload.wikimedia.org/wikipedia/commons/f/f6/Shanghai_Smog.JPG</a:t>
            </a:r>
          </a:p>
        </p:txBody>
      </p:sp>
      <p:pic>
        <p:nvPicPr>
          <p:cNvPr id="1026" name="Picture 2">
            <a:extLst>
              <a:ext uri="{FF2B5EF4-FFF2-40B4-BE49-F238E27FC236}">
                <a16:creationId xmlns:a16="http://schemas.microsoft.com/office/drawing/2014/main" id="{D1D82FE3-8DFA-4652-956B-4B31802EBC8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603" t="3798" r="13712"/>
          <a:stretch/>
        </p:blipFill>
        <p:spPr bwMode="auto">
          <a:xfrm>
            <a:off x="620973" y="1358429"/>
            <a:ext cx="5181601" cy="47514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6508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4C60437D-A4EB-44E8-AF87-3763ECCB831E}"/>
              </a:ext>
            </a:extLst>
          </p:cNvPr>
          <p:cNvCxnSpPr>
            <a:cxnSpLocks/>
          </p:cNvCxnSpPr>
          <p:nvPr/>
        </p:nvCxnSpPr>
        <p:spPr>
          <a:xfrm>
            <a:off x="2244189" y="3428999"/>
            <a:ext cx="73152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35B93E4-AB7E-4F3D-B6C5-4ED4B78FA4AF}"/>
              </a:ext>
            </a:extLst>
          </p:cNvPr>
          <p:cNvSpPr>
            <a:spLocks noGrp="1"/>
          </p:cNvSpPr>
          <p:nvPr>
            <p:ph type="title"/>
          </p:nvPr>
        </p:nvSpPr>
        <p:spPr/>
        <p:txBody>
          <a:bodyPr/>
          <a:lstStyle/>
          <a:p>
            <a:r>
              <a:rPr lang="en-US" dirty="0"/>
              <a:t>System Block Diagram</a:t>
            </a:r>
          </a:p>
        </p:txBody>
      </p:sp>
      <p:sp>
        <p:nvSpPr>
          <p:cNvPr id="7" name="Rectangle: Rounded Corners 6">
            <a:extLst>
              <a:ext uri="{FF2B5EF4-FFF2-40B4-BE49-F238E27FC236}">
                <a16:creationId xmlns:a16="http://schemas.microsoft.com/office/drawing/2014/main" id="{EF0B43F6-C153-4469-AB39-0803793316E4}"/>
              </a:ext>
            </a:extLst>
          </p:cNvPr>
          <p:cNvSpPr/>
          <p:nvPr/>
        </p:nvSpPr>
        <p:spPr>
          <a:xfrm>
            <a:off x="2933700" y="1943100"/>
            <a:ext cx="2933700" cy="34671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b="1" dirty="0" err="1"/>
              <a:t>PocketBeagle</a:t>
            </a:r>
            <a:endParaRPr lang="en-US" sz="1200" b="1" dirty="0"/>
          </a:p>
          <a:p>
            <a:pPr algn="ctr"/>
            <a:endParaRPr lang="en-US" sz="1200" b="1" dirty="0"/>
          </a:p>
          <a:p>
            <a:pPr algn="ctr"/>
            <a:r>
              <a:rPr lang="en-US" sz="1000" b="1" dirty="0"/>
              <a:t>Contains:</a:t>
            </a:r>
          </a:p>
          <a:p>
            <a:pPr algn="ctr"/>
            <a:endParaRPr lang="en-US" sz="1000" b="1" dirty="0"/>
          </a:p>
          <a:p>
            <a:pPr algn="ctr"/>
            <a:r>
              <a:rPr lang="en-US" sz="1000" b="1" dirty="0"/>
              <a:t>OSD3358</a:t>
            </a:r>
          </a:p>
          <a:p>
            <a:pPr algn="ctr"/>
            <a:endParaRPr lang="en-US" sz="1000" b="1" dirty="0"/>
          </a:p>
          <a:p>
            <a:pPr algn="ctr"/>
            <a:endParaRPr lang="en-US" sz="1000" b="1" dirty="0"/>
          </a:p>
        </p:txBody>
      </p:sp>
      <p:cxnSp>
        <p:nvCxnSpPr>
          <p:cNvPr id="11" name="Straight Connector 10">
            <a:extLst>
              <a:ext uri="{FF2B5EF4-FFF2-40B4-BE49-F238E27FC236}">
                <a16:creationId xmlns:a16="http://schemas.microsoft.com/office/drawing/2014/main" id="{2E70A6D9-98C4-4BFE-92F7-663BFBADF843}"/>
              </a:ext>
            </a:extLst>
          </p:cNvPr>
          <p:cNvCxnSpPr/>
          <p:nvPr/>
        </p:nvCxnSpPr>
        <p:spPr>
          <a:xfrm>
            <a:off x="5867400" y="2359818"/>
            <a:ext cx="109728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50E18FB-48EA-4036-B870-A53EE867EF65}"/>
              </a:ext>
            </a:extLst>
          </p:cNvPr>
          <p:cNvSpPr txBox="1"/>
          <p:nvPr/>
        </p:nvSpPr>
        <p:spPr>
          <a:xfrm>
            <a:off x="5295900" y="2236707"/>
            <a:ext cx="800100" cy="246221"/>
          </a:xfrm>
          <a:prstGeom prst="rect">
            <a:avLst/>
          </a:prstGeom>
          <a:noFill/>
        </p:spPr>
        <p:txBody>
          <a:bodyPr wrap="square" rtlCol="0">
            <a:spAutoFit/>
          </a:bodyPr>
          <a:lstStyle/>
          <a:p>
            <a:r>
              <a:rPr lang="en-US" sz="1000" dirty="0">
                <a:solidFill>
                  <a:schemeClr val="bg1"/>
                </a:solidFill>
              </a:rPr>
              <a:t>I2C0</a:t>
            </a:r>
          </a:p>
        </p:txBody>
      </p:sp>
      <p:cxnSp>
        <p:nvCxnSpPr>
          <p:cNvPr id="13" name="Straight Connector 12">
            <a:extLst>
              <a:ext uri="{FF2B5EF4-FFF2-40B4-BE49-F238E27FC236}">
                <a16:creationId xmlns:a16="http://schemas.microsoft.com/office/drawing/2014/main" id="{B6C66526-64C0-4AE3-B48E-812A3E2CF08E}"/>
              </a:ext>
            </a:extLst>
          </p:cNvPr>
          <p:cNvCxnSpPr>
            <a:cxnSpLocks/>
          </p:cNvCxnSpPr>
          <p:nvPr/>
        </p:nvCxnSpPr>
        <p:spPr>
          <a:xfrm flipH="1" flipV="1">
            <a:off x="6964680" y="609600"/>
            <a:ext cx="12539" cy="175021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3063F14-8584-4156-81C2-2BB35C7BD022}"/>
              </a:ext>
            </a:extLst>
          </p:cNvPr>
          <p:cNvCxnSpPr>
            <a:cxnSpLocks/>
          </p:cNvCxnSpPr>
          <p:nvPr/>
        </p:nvCxnSpPr>
        <p:spPr>
          <a:xfrm>
            <a:off x="6964680" y="609600"/>
            <a:ext cx="73152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4742912C-CCB5-43CB-9748-8656E9FDAD14}"/>
              </a:ext>
            </a:extLst>
          </p:cNvPr>
          <p:cNvSpPr/>
          <p:nvPr/>
        </p:nvSpPr>
        <p:spPr>
          <a:xfrm>
            <a:off x="7696200" y="381000"/>
            <a:ext cx="1563066" cy="419099"/>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Humidity &amp; Temp (DHT11)</a:t>
            </a:r>
          </a:p>
        </p:txBody>
      </p:sp>
      <p:sp>
        <p:nvSpPr>
          <p:cNvPr id="15" name="Rectangle: Rounded Corners 14">
            <a:extLst>
              <a:ext uri="{FF2B5EF4-FFF2-40B4-BE49-F238E27FC236}">
                <a16:creationId xmlns:a16="http://schemas.microsoft.com/office/drawing/2014/main" id="{1F075D6A-2198-4144-824E-3BEFE29CDB03}"/>
              </a:ext>
            </a:extLst>
          </p:cNvPr>
          <p:cNvSpPr/>
          <p:nvPr/>
        </p:nvSpPr>
        <p:spPr>
          <a:xfrm>
            <a:off x="7690895" y="952499"/>
            <a:ext cx="1563066" cy="419099"/>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Display (2.2" 18-bit color TFT LCD)</a:t>
            </a:r>
          </a:p>
        </p:txBody>
      </p:sp>
      <p:cxnSp>
        <p:nvCxnSpPr>
          <p:cNvPr id="16" name="Straight Connector 15">
            <a:extLst>
              <a:ext uri="{FF2B5EF4-FFF2-40B4-BE49-F238E27FC236}">
                <a16:creationId xmlns:a16="http://schemas.microsoft.com/office/drawing/2014/main" id="{8B1A4D44-5E34-4251-8ED0-BF5533748AB8}"/>
              </a:ext>
            </a:extLst>
          </p:cNvPr>
          <p:cNvCxnSpPr>
            <a:cxnSpLocks/>
          </p:cNvCxnSpPr>
          <p:nvPr/>
        </p:nvCxnSpPr>
        <p:spPr>
          <a:xfrm>
            <a:off x="6964680" y="1143001"/>
            <a:ext cx="73152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AEAA434-C88A-489C-92E0-36958E3274EB}"/>
              </a:ext>
            </a:extLst>
          </p:cNvPr>
          <p:cNvCxnSpPr>
            <a:cxnSpLocks/>
          </p:cNvCxnSpPr>
          <p:nvPr/>
        </p:nvCxnSpPr>
        <p:spPr>
          <a:xfrm>
            <a:off x="6964680" y="1676400"/>
            <a:ext cx="73152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8" name="Rectangle: Rounded Corners 17">
            <a:extLst>
              <a:ext uri="{FF2B5EF4-FFF2-40B4-BE49-F238E27FC236}">
                <a16:creationId xmlns:a16="http://schemas.microsoft.com/office/drawing/2014/main" id="{BE98C5C7-3741-44D1-A0AA-18B4B39A563D}"/>
              </a:ext>
            </a:extLst>
          </p:cNvPr>
          <p:cNvSpPr/>
          <p:nvPr/>
        </p:nvSpPr>
        <p:spPr>
          <a:xfrm>
            <a:off x="7695718" y="1504946"/>
            <a:ext cx="1563066" cy="419099"/>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CO</a:t>
            </a:r>
            <a:r>
              <a:rPr lang="en-US" sz="1000" baseline="-25000" dirty="0"/>
              <a:t>2</a:t>
            </a:r>
            <a:r>
              <a:rPr lang="en-US" sz="1000" dirty="0"/>
              <a:t> Sensor (CCS811)</a:t>
            </a:r>
          </a:p>
        </p:txBody>
      </p:sp>
      <p:sp>
        <p:nvSpPr>
          <p:cNvPr id="19" name="Rectangle: Rounded Corners 18">
            <a:extLst>
              <a:ext uri="{FF2B5EF4-FFF2-40B4-BE49-F238E27FC236}">
                <a16:creationId xmlns:a16="http://schemas.microsoft.com/office/drawing/2014/main" id="{E3C339E9-D708-44C9-8281-740C64F72795}"/>
              </a:ext>
            </a:extLst>
          </p:cNvPr>
          <p:cNvSpPr/>
          <p:nvPr/>
        </p:nvSpPr>
        <p:spPr>
          <a:xfrm>
            <a:off x="7704204" y="2076440"/>
            <a:ext cx="1563066" cy="419099"/>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effectLst/>
              </a:rPr>
              <a:t>Dust Sensor (GP2Y1010AU0F)</a:t>
            </a:r>
            <a:endParaRPr lang="en-US" sz="1000" dirty="0"/>
          </a:p>
        </p:txBody>
      </p:sp>
      <p:cxnSp>
        <p:nvCxnSpPr>
          <p:cNvPr id="20" name="Straight Connector 19">
            <a:extLst>
              <a:ext uri="{FF2B5EF4-FFF2-40B4-BE49-F238E27FC236}">
                <a16:creationId xmlns:a16="http://schemas.microsoft.com/office/drawing/2014/main" id="{0B7E949A-991F-4DFE-B870-317549299426}"/>
              </a:ext>
            </a:extLst>
          </p:cNvPr>
          <p:cNvCxnSpPr>
            <a:cxnSpLocks/>
          </p:cNvCxnSpPr>
          <p:nvPr/>
        </p:nvCxnSpPr>
        <p:spPr>
          <a:xfrm>
            <a:off x="6993424" y="2285989"/>
            <a:ext cx="73152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BC748B1-0DA4-4FBE-96A4-AAB57F31726A}"/>
              </a:ext>
            </a:extLst>
          </p:cNvPr>
          <p:cNvCxnSpPr>
            <a:cxnSpLocks/>
          </p:cNvCxnSpPr>
          <p:nvPr/>
        </p:nvCxnSpPr>
        <p:spPr>
          <a:xfrm>
            <a:off x="2202180" y="2467484"/>
            <a:ext cx="73152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3" name="Rectangle: Rounded Corners 22">
            <a:extLst>
              <a:ext uri="{FF2B5EF4-FFF2-40B4-BE49-F238E27FC236}">
                <a16:creationId xmlns:a16="http://schemas.microsoft.com/office/drawing/2014/main" id="{57EBE2AD-472F-405A-91C6-D5C8B570F968}"/>
              </a:ext>
            </a:extLst>
          </p:cNvPr>
          <p:cNvSpPr/>
          <p:nvPr/>
        </p:nvSpPr>
        <p:spPr>
          <a:xfrm>
            <a:off x="681123" y="2257934"/>
            <a:ext cx="1563066" cy="419099"/>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Battery Connector</a:t>
            </a:r>
          </a:p>
        </p:txBody>
      </p:sp>
      <p:sp>
        <p:nvSpPr>
          <p:cNvPr id="24" name="TextBox 23">
            <a:extLst>
              <a:ext uri="{FF2B5EF4-FFF2-40B4-BE49-F238E27FC236}">
                <a16:creationId xmlns:a16="http://schemas.microsoft.com/office/drawing/2014/main" id="{D1EB9E93-FA08-4BD2-986A-C8180C195C1F}"/>
              </a:ext>
            </a:extLst>
          </p:cNvPr>
          <p:cNvSpPr txBox="1"/>
          <p:nvPr/>
        </p:nvSpPr>
        <p:spPr>
          <a:xfrm>
            <a:off x="1714500" y="1805182"/>
            <a:ext cx="1981200" cy="246221"/>
          </a:xfrm>
          <a:prstGeom prst="rect">
            <a:avLst/>
          </a:prstGeom>
          <a:noFill/>
        </p:spPr>
        <p:txBody>
          <a:bodyPr wrap="square" rtlCol="0">
            <a:spAutoFit/>
          </a:bodyPr>
          <a:lstStyle/>
          <a:p>
            <a:r>
              <a:rPr lang="en-US" sz="1000" b="1">
                <a:solidFill>
                  <a:schemeClr val="tx1"/>
                </a:solidFill>
              </a:rPr>
              <a:t>5V Power Rail</a:t>
            </a:r>
            <a:endParaRPr lang="en-US" sz="1000" b="1" dirty="0">
              <a:solidFill>
                <a:schemeClr val="tx1"/>
              </a:solidFill>
            </a:endParaRPr>
          </a:p>
        </p:txBody>
      </p:sp>
      <p:sp>
        <p:nvSpPr>
          <p:cNvPr id="25" name="Rectangle: Rounded Corners 24">
            <a:extLst>
              <a:ext uri="{FF2B5EF4-FFF2-40B4-BE49-F238E27FC236}">
                <a16:creationId xmlns:a16="http://schemas.microsoft.com/office/drawing/2014/main" id="{EDD87D77-DFD9-486D-8A8C-8AE765028D5A}"/>
              </a:ext>
            </a:extLst>
          </p:cNvPr>
          <p:cNvSpPr/>
          <p:nvPr/>
        </p:nvSpPr>
        <p:spPr>
          <a:xfrm>
            <a:off x="696556" y="3219450"/>
            <a:ext cx="1563066" cy="419099"/>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err="1"/>
              <a:t>Wifi</a:t>
            </a:r>
            <a:r>
              <a:rPr lang="en-US" sz="1000" dirty="0"/>
              <a:t> Module</a:t>
            </a:r>
          </a:p>
        </p:txBody>
      </p:sp>
      <p:sp>
        <p:nvSpPr>
          <p:cNvPr id="27" name="TextBox 26">
            <a:extLst>
              <a:ext uri="{FF2B5EF4-FFF2-40B4-BE49-F238E27FC236}">
                <a16:creationId xmlns:a16="http://schemas.microsoft.com/office/drawing/2014/main" id="{D0888F60-E716-406F-919D-1F54AF3F8A1C}"/>
              </a:ext>
            </a:extLst>
          </p:cNvPr>
          <p:cNvSpPr txBox="1"/>
          <p:nvPr/>
        </p:nvSpPr>
        <p:spPr>
          <a:xfrm>
            <a:off x="2975709" y="3305888"/>
            <a:ext cx="800100" cy="246221"/>
          </a:xfrm>
          <a:prstGeom prst="rect">
            <a:avLst/>
          </a:prstGeom>
          <a:noFill/>
        </p:spPr>
        <p:txBody>
          <a:bodyPr wrap="square" rtlCol="0">
            <a:spAutoFit/>
          </a:bodyPr>
          <a:lstStyle/>
          <a:p>
            <a:r>
              <a:rPr lang="en-US" sz="1000" dirty="0">
                <a:solidFill>
                  <a:schemeClr val="bg1"/>
                </a:solidFill>
              </a:rPr>
              <a:t>USB1</a:t>
            </a:r>
          </a:p>
        </p:txBody>
      </p:sp>
      <p:sp>
        <p:nvSpPr>
          <p:cNvPr id="28" name="TextBox 27">
            <a:extLst>
              <a:ext uri="{FF2B5EF4-FFF2-40B4-BE49-F238E27FC236}">
                <a16:creationId xmlns:a16="http://schemas.microsoft.com/office/drawing/2014/main" id="{A1C1EC5D-4086-4823-9880-FC92BDA4CDC5}"/>
              </a:ext>
            </a:extLst>
          </p:cNvPr>
          <p:cNvSpPr txBox="1"/>
          <p:nvPr/>
        </p:nvSpPr>
        <p:spPr>
          <a:xfrm>
            <a:off x="5295900" y="4375073"/>
            <a:ext cx="800100" cy="246221"/>
          </a:xfrm>
          <a:prstGeom prst="rect">
            <a:avLst/>
          </a:prstGeom>
          <a:noFill/>
        </p:spPr>
        <p:txBody>
          <a:bodyPr wrap="square" rtlCol="0">
            <a:spAutoFit/>
          </a:bodyPr>
          <a:lstStyle/>
          <a:p>
            <a:r>
              <a:rPr lang="en-US" sz="1000" dirty="0">
                <a:solidFill>
                  <a:schemeClr val="bg1"/>
                </a:solidFill>
              </a:rPr>
              <a:t>GPIO</a:t>
            </a:r>
          </a:p>
        </p:txBody>
      </p:sp>
      <p:cxnSp>
        <p:nvCxnSpPr>
          <p:cNvPr id="29" name="Straight Connector 28">
            <a:extLst>
              <a:ext uri="{FF2B5EF4-FFF2-40B4-BE49-F238E27FC236}">
                <a16:creationId xmlns:a16="http://schemas.microsoft.com/office/drawing/2014/main" id="{761F2CD6-B1C7-4ABE-94DA-6D5F4888CC5B}"/>
              </a:ext>
            </a:extLst>
          </p:cNvPr>
          <p:cNvCxnSpPr/>
          <p:nvPr/>
        </p:nvCxnSpPr>
        <p:spPr>
          <a:xfrm>
            <a:off x="5867400" y="4498183"/>
            <a:ext cx="109728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0" name="Rectangle: Rounded Corners 29">
            <a:extLst>
              <a:ext uri="{FF2B5EF4-FFF2-40B4-BE49-F238E27FC236}">
                <a16:creationId xmlns:a16="http://schemas.microsoft.com/office/drawing/2014/main" id="{B5C56794-D131-44D6-B51F-987B2A8AA7B6}"/>
              </a:ext>
            </a:extLst>
          </p:cNvPr>
          <p:cNvSpPr/>
          <p:nvPr/>
        </p:nvSpPr>
        <p:spPr>
          <a:xfrm>
            <a:off x="6964680" y="4014235"/>
            <a:ext cx="1563066" cy="967895"/>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Not sure at this phase, may likely involve TX/RX</a:t>
            </a:r>
          </a:p>
        </p:txBody>
      </p:sp>
      <p:sp>
        <p:nvSpPr>
          <p:cNvPr id="31" name="TextBox 30">
            <a:extLst>
              <a:ext uri="{FF2B5EF4-FFF2-40B4-BE49-F238E27FC236}">
                <a16:creationId xmlns:a16="http://schemas.microsoft.com/office/drawing/2014/main" id="{062E598B-E0B8-4F5F-8F21-D6202501D9E8}"/>
              </a:ext>
            </a:extLst>
          </p:cNvPr>
          <p:cNvSpPr txBox="1"/>
          <p:nvPr/>
        </p:nvSpPr>
        <p:spPr>
          <a:xfrm>
            <a:off x="1943100" y="2875001"/>
            <a:ext cx="1981200" cy="246221"/>
          </a:xfrm>
          <a:prstGeom prst="rect">
            <a:avLst/>
          </a:prstGeom>
          <a:noFill/>
        </p:spPr>
        <p:txBody>
          <a:bodyPr wrap="square" rtlCol="0">
            <a:spAutoFit/>
          </a:bodyPr>
          <a:lstStyle/>
          <a:p>
            <a:r>
              <a:rPr lang="en-US" sz="1000" b="1" dirty="0">
                <a:solidFill>
                  <a:schemeClr val="tx1"/>
                </a:solidFill>
              </a:rPr>
              <a:t>USB Adaptor</a:t>
            </a:r>
          </a:p>
        </p:txBody>
      </p:sp>
    </p:spTree>
    <p:extLst>
      <p:ext uri="{BB962C8B-B14F-4D97-AF65-F5344CB8AC3E}">
        <p14:creationId xmlns:p14="http://schemas.microsoft.com/office/powerpoint/2010/main" val="497149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B93E4-AB7E-4F3D-B6C5-4ED4B78FA4AF}"/>
              </a:ext>
            </a:extLst>
          </p:cNvPr>
          <p:cNvSpPr>
            <a:spLocks noGrp="1"/>
          </p:cNvSpPr>
          <p:nvPr>
            <p:ph type="title"/>
          </p:nvPr>
        </p:nvSpPr>
        <p:spPr/>
        <p:txBody>
          <a:bodyPr/>
          <a:lstStyle/>
          <a:p>
            <a:r>
              <a:rPr lang="en-US" dirty="0"/>
              <a:t>Power Block Diagram</a:t>
            </a:r>
          </a:p>
        </p:txBody>
      </p:sp>
      <p:sp>
        <p:nvSpPr>
          <p:cNvPr id="7" name="Rectangle: Rounded Corners 6">
            <a:extLst>
              <a:ext uri="{FF2B5EF4-FFF2-40B4-BE49-F238E27FC236}">
                <a16:creationId xmlns:a16="http://schemas.microsoft.com/office/drawing/2014/main" id="{EF0B43F6-C153-4469-AB39-0803793316E4}"/>
              </a:ext>
            </a:extLst>
          </p:cNvPr>
          <p:cNvSpPr/>
          <p:nvPr/>
        </p:nvSpPr>
        <p:spPr>
          <a:xfrm>
            <a:off x="2209802" y="1943100"/>
            <a:ext cx="3657598" cy="34671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b="1" dirty="0" err="1"/>
              <a:t>PocketBeagle</a:t>
            </a:r>
            <a:endParaRPr lang="en-US" sz="1200" b="1" dirty="0"/>
          </a:p>
          <a:p>
            <a:pPr algn="ctr"/>
            <a:endParaRPr lang="en-US" sz="1000" b="1" dirty="0"/>
          </a:p>
          <a:p>
            <a:pPr algn="ctr"/>
            <a:endParaRPr lang="en-US" sz="1000" b="1" dirty="0"/>
          </a:p>
        </p:txBody>
      </p:sp>
      <p:sp>
        <p:nvSpPr>
          <p:cNvPr id="8" name="TextBox 7">
            <a:extLst>
              <a:ext uri="{FF2B5EF4-FFF2-40B4-BE49-F238E27FC236}">
                <a16:creationId xmlns:a16="http://schemas.microsoft.com/office/drawing/2014/main" id="{44DE7F7A-407C-47DD-9389-39746BD2BB62}"/>
              </a:ext>
            </a:extLst>
          </p:cNvPr>
          <p:cNvSpPr txBox="1"/>
          <p:nvPr/>
        </p:nvSpPr>
        <p:spPr>
          <a:xfrm>
            <a:off x="4751265" y="3153488"/>
            <a:ext cx="1371599" cy="246221"/>
          </a:xfrm>
          <a:prstGeom prst="rect">
            <a:avLst/>
          </a:prstGeom>
          <a:noFill/>
        </p:spPr>
        <p:txBody>
          <a:bodyPr wrap="square" rtlCol="0">
            <a:spAutoFit/>
          </a:bodyPr>
          <a:lstStyle/>
          <a:p>
            <a:r>
              <a:rPr lang="en-US" sz="1000" i="0" dirty="0">
                <a:solidFill>
                  <a:schemeClr val="bg1"/>
                </a:solidFill>
                <a:effectLst/>
                <a:latin typeface="Roboto" panose="02000000000000000000" pitchFamily="2" charset="0"/>
              </a:rPr>
              <a:t>SYS_VDD1_3P3V</a:t>
            </a:r>
            <a:endParaRPr lang="en-US" sz="1000" dirty="0">
              <a:solidFill>
                <a:schemeClr val="bg1"/>
              </a:solidFill>
            </a:endParaRPr>
          </a:p>
        </p:txBody>
      </p:sp>
      <p:sp>
        <p:nvSpPr>
          <p:cNvPr id="9" name="TextBox 8">
            <a:extLst>
              <a:ext uri="{FF2B5EF4-FFF2-40B4-BE49-F238E27FC236}">
                <a16:creationId xmlns:a16="http://schemas.microsoft.com/office/drawing/2014/main" id="{ABE1CD60-2683-44B0-86FA-A66EA0E25707}"/>
              </a:ext>
            </a:extLst>
          </p:cNvPr>
          <p:cNvSpPr txBox="1"/>
          <p:nvPr/>
        </p:nvSpPr>
        <p:spPr>
          <a:xfrm>
            <a:off x="5067300" y="2236708"/>
            <a:ext cx="800100" cy="246221"/>
          </a:xfrm>
          <a:prstGeom prst="rect">
            <a:avLst/>
          </a:prstGeom>
          <a:noFill/>
        </p:spPr>
        <p:txBody>
          <a:bodyPr wrap="square" rtlCol="0">
            <a:spAutoFit/>
          </a:bodyPr>
          <a:lstStyle/>
          <a:p>
            <a:r>
              <a:rPr lang="en-US" sz="1000" dirty="0" err="1">
                <a:solidFill>
                  <a:schemeClr val="bg1"/>
                </a:solidFill>
              </a:rPr>
              <a:t>Vin_BAT</a:t>
            </a:r>
            <a:endParaRPr lang="en-US" sz="1000" dirty="0">
              <a:solidFill>
                <a:schemeClr val="bg1"/>
              </a:solidFill>
            </a:endParaRPr>
          </a:p>
        </p:txBody>
      </p:sp>
      <p:cxnSp>
        <p:nvCxnSpPr>
          <p:cNvPr id="11" name="Straight Connector 10">
            <a:extLst>
              <a:ext uri="{FF2B5EF4-FFF2-40B4-BE49-F238E27FC236}">
                <a16:creationId xmlns:a16="http://schemas.microsoft.com/office/drawing/2014/main" id="{2E70A6D9-98C4-4BFE-92F7-663BFBADF843}"/>
              </a:ext>
            </a:extLst>
          </p:cNvPr>
          <p:cNvCxnSpPr/>
          <p:nvPr/>
        </p:nvCxnSpPr>
        <p:spPr>
          <a:xfrm>
            <a:off x="5867400" y="2359818"/>
            <a:ext cx="109728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BB85251-F2D7-4BDB-BE9D-DD1303DF8CB5}"/>
              </a:ext>
            </a:extLst>
          </p:cNvPr>
          <p:cNvCxnSpPr>
            <a:cxnSpLocks/>
          </p:cNvCxnSpPr>
          <p:nvPr/>
        </p:nvCxnSpPr>
        <p:spPr>
          <a:xfrm>
            <a:off x="5867400" y="3276600"/>
            <a:ext cx="17907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38DAD8EA-FB53-4572-B02E-5382521A3B19}"/>
              </a:ext>
            </a:extLst>
          </p:cNvPr>
          <p:cNvSpPr/>
          <p:nvPr/>
        </p:nvSpPr>
        <p:spPr>
          <a:xfrm>
            <a:off x="7658100" y="2482930"/>
            <a:ext cx="1714500" cy="1459706"/>
          </a:xfrm>
          <a:prstGeom prst="roundRect">
            <a:avLst/>
          </a:prstGeom>
          <a:solidFill>
            <a:schemeClr val="bg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000" b="1" dirty="0">
              <a:solidFill>
                <a:schemeClr val="tx1"/>
              </a:solidFill>
            </a:endParaRPr>
          </a:p>
          <a:p>
            <a:pPr algn="ctr"/>
            <a:r>
              <a:rPr lang="en-US" sz="1000" b="1" dirty="0">
                <a:solidFill>
                  <a:schemeClr val="tx1"/>
                </a:solidFill>
              </a:rPr>
              <a:t>3.3V Components:</a:t>
            </a:r>
          </a:p>
          <a:p>
            <a:pPr algn="ctr"/>
            <a:r>
              <a:rPr lang="en-US" sz="1000" b="1" dirty="0">
                <a:solidFill>
                  <a:schemeClr val="tx1"/>
                </a:solidFill>
              </a:rPr>
              <a:t>(max </a:t>
            </a:r>
            <a:r>
              <a:rPr lang="en-US" sz="1000" b="1" dirty="0" err="1">
                <a:solidFill>
                  <a:schemeClr val="tx1"/>
                </a:solidFill>
              </a:rPr>
              <a:t>indiv</a:t>
            </a:r>
            <a:r>
              <a:rPr lang="en-US" sz="1000" b="1" dirty="0">
                <a:solidFill>
                  <a:schemeClr val="tx1"/>
                </a:solidFill>
              </a:rPr>
              <a:t>. 90 mA)</a:t>
            </a:r>
          </a:p>
          <a:p>
            <a:pPr algn="ctr"/>
            <a:endParaRPr lang="en-US" sz="1000" b="1" dirty="0">
              <a:solidFill>
                <a:schemeClr val="tx1"/>
              </a:solidFill>
            </a:endParaRPr>
          </a:p>
          <a:p>
            <a:pPr algn="ctr"/>
            <a:r>
              <a:rPr lang="en-US" sz="1000" b="1" dirty="0">
                <a:solidFill>
                  <a:schemeClr val="tx1"/>
                </a:solidFill>
              </a:rPr>
              <a:t>GP2Y1010AU0F</a:t>
            </a:r>
          </a:p>
          <a:p>
            <a:pPr algn="ctr"/>
            <a:r>
              <a:rPr lang="en-US" sz="1000" b="1" dirty="0">
                <a:solidFill>
                  <a:schemeClr val="tx1"/>
                </a:solidFill>
              </a:rPr>
              <a:t>2.2" 18-bit color TFT LCD </a:t>
            </a:r>
            <a:br>
              <a:rPr lang="en-US" sz="1000" b="1" dirty="0">
                <a:solidFill>
                  <a:schemeClr val="tx1"/>
                </a:solidFill>
              </a:rPr>
            </a:br>
            <a:r>
              <a:rPr lang="en-US" sz="1000" b="1" dirty="0">
                <a:solidFill>
                  <a:schemeClr val="tx1"/>
                </a:solidFill>
              </a:rPr>
              <a:t>DHT11</a:t>
            </a:r>
          </a:p>
          <a:p>
            <a:pPr algn="ctr"/>
            <a:r>
              <a:rPr lang="en-US" sz="1000" b="1" dirty="0">
                <a:solidFill>
                  <a:schemeClr val="tx1"/>
                </a:solidFill>
              </a:rPr>
              <a:t>CCS811 / SEN0339</a:t>
            </a:r>
          </a:p>
          <a:p>
            <a:pPr algn="ctr"/>
            <a:endParaRPr lang="en-US" sz="1000" b="1" dirty="0">
              <a:solidFill>
                <a:schemeClr val="tx1"/>
              </a:solidFill>
            </a:endParaRPr>
          </a:p>
          <a:p>
            <a:pPr algn="ctr"/>
            <a:endParaRPr lang="en-US" sz="1000" b="1" dirty="0"/>
          </a:p>
        </p:txBody>
      </p:sp>
      <p:cxnSp>
        <p:nvCxnSpPr>
          <p:cNvPr id="16" name="Straight Connector 15">
            <a:extLst>
              <a:ext uri="{FF2B5EF4-FFF2-40B4-BE49-F238E27FC236}">
                <a16:creationId xmlns:a16="http://schemas.microsoft.com/office/drawing/2014/main" id="{826B14CA-53FE-4BD3-99EC-0B39BF937647}"/>
              </a:ext>
            </a:extLst>
          </p:cNvPr>
          <p:cNvCxnSpPr/>
          <p:nvPr/>
        </p:nvCxnSpPr>
        <p:spPr>
          <a:xfrm>
            <a:off x="6964680" y="1143001"/>
            <a:ext cx="109728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95DECDA-3C53-4317-9DC1-04DAD8F1A46A}"/>
              </a:ext>
            </a:extLst>
          </p:cNvPr>
          <p:cNvCxnSpPr>
            <a:cxnSpLocks/>
          </p:cNvCxnSpPr>
          <p:nvPr/>
        </p:nvCxnSpPr>
        <p:spPr>
          <a:xfrm flipV="1">
            <a:off x="6964680" y="1143001"/>
            <a:ext cx="0" cy="1216817"/>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428CF7F9-2993-43E1-BFB1-46D67017CD15}"/>
              </a:ext>
            </a:extLst>
          </p:cNvPr>
          <p:cNvSpPr/>
          <p:nvPr/>
        </p:nvSpPr>
        <p:spPr>
          <a:xfrm>
            <a:off x="8061960" y="898486"/>
            <a:ext cx="1714500" cy="489031"/>
          </a:xfrm>
          <a:prstGeom prst="roundRect">
            <a:avLst/>
          </a:prstGeom>
          <a:solidFill>
            <a:schemeClr val="bg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000" b="1" dirty="0">
                <a:solidFill>
                  <a:schemeClr val="tx1"/>
                </a:solidFill>
              </a:rPr>
              <a:t>USB Connecting to outlet or power bank</a:t>
            </a:r>
          </a:p>
        </p:txBody>
      </p:sp>
      <p:sp>
        <p:nvSpPr>
          <p:cNvPr id="22" name="TextBox 21">
            <a:extLst>
              <a:ext uri="{FF2B5EF4-FFF2-40B4-BE49-F238E27FC236}">
                <a16:creationId xmlns:a16="http://schemas.microsoft.com/office/drawing/2014/main" id="{225C110B-27FA-4478-A737-D026C8D5B78E}"/>
              </a:ext>
            </a:extLst>
          </p:cNvPr>
          <p:cNvSpPr txBox="1"/>
          <p:nvPr/>
        </p:nvSpPr>
        <p:spPr>
          <a:xfrm>
            <a:off x="5883267" y="865149"/>
            <a:ext cx="1981200" cy="246221"/>
          </a:xfrm>
          <a:prstGeom prst="rect">
            <a:avLst/>
          </a:prstGeom>
          <a:noFill/>
        </p:spPr>
        <p:txBody>
          <a:bodyPr wrap="square" rtlCol="0">
            <a:spAutoFit/>
          </a:bodyPr>
          <a:lstStyle/>
          <a:p>
            <a:r>
              <a:rPr lang="en-US" sz="1000" b="1" dirty="0"/>
              <a:t>5V Power Rail</a:t>
            </a:r>
            <a:endParaRPr lang="en-US" sz="1000" b="1" dirty="0">
              <a:solidFill>
                <a:schemeClr val="tx1"/>
              </a:solidFill>
            </a:endParaRPr>
          </a:p>
        </p:txBody>
      </p:sp>
      <p:sp>
        <p:nvSpPr>
          <p:cNvPr id="23" name="TextBox 22">
            <a:extLst>
              <a:ext uri="{FF2B5EF4-FFF2-40B4-BE49-F238E27FC236}">
                <a16:creationId xmlns:a16="http://schemas.microsoft.com/office/drawing/2014/main" id="{763E895A-53C1-44FA-92E4-3F411BEC8ABA}"/>
              </a:ext>
            </a:extLst>
          </p:cNvPr>
          <p:cNvSpPr txBox="1"/>
          <p:nvPr/>
        </p:nvSpPr>
        <p:spPr>
          <a:xfrm>
            <a:off x="6490432" y="2968824"/>
            <a:ext cx="800100" cy="246221"/>
          </a:xfrm>
          <a:prstGeom prst="rect">
            <a:avLst/>
          </a:prstGeom>
          <a:noFill/>
        </p:spPr>
        <p:txBody>
          <a:bodyPr wrap="square" rtlCol="0">
            <a:spAutoFit/>
          </a:bodyPr>
          <a:lstStyle/>
          <a:p>
            <a:r>
              <a:rPr lang="en-US" sz="1000" dirty="0"/>
              <a:t>3.3V</a:t>
            </a:r>
          </a:p>
        </p:txBody>
      </p:sp>
      <p:sp>
        <p:nvSpPr>
          <p:cNvPr id="24" name="TextBox 23">
            <a:extLst>
              <a:ext uri="{FF2B5EF4-FFF2-40B4-BE49-F238E27FC236}">
                <a16:creationId xmlns:a16="http://schemas.microsoft.com/office/drawing/2014/main" id="{8C2CC6A3-150F-4298-9258-D829F1065CDC}"/>
              </a:ext>
            </a:extLst>
          </p:cNvPr>
          <p:cNvSpPr txBox="1"/>
          <p:nvPr/>
        </p:nvSpPr>
        <p:spPr>
          <a:xfrm>
            <a:off x="2324100" y="4152900"/>
            <a:ext cx="800100" cy="246221"/>
          </a:xfrm>
          <a:prstGeom prst="rect">
            <a:avLst/>
          </a:prstGeom>
          <a:noFill/>
        </p:spPr>
        <p:txBody>
          <a:bodyPr wrap="square" rtlCol="0">
            <a:spAutoFit/>
          </a:bodyPr>
          <a:lstStyle/>
          <a:p>
            <a:r>
              <a:rPr lang="en-US" sz="1000" dirty="0" err="1">
                <a:solidFill>
                  <a:schemeClr val="bg1"/>
                </a:solidFill>
              </a:rPr>
              <a:t>Vin_USB</a:t>
            </a:r>
            <a:endParaRPr lang="en-US" sz="1000" dirty="0">
              <a:solidFill>
                <a:schemeClr val="bg1"/>
              </a:solidFill>
            </a:endParaRPr>
          </a:p>
        </p:txBody>
      </p:sp>
      <p:cxnSp>
        <p:nvCxnSpPr>
          <p:cNvPr id="25" name="Straight Connector 24">
            <a:extLst>
              <a:ext uri="{FF2B5EF4-FFF2-40B4-BE49-F238E27FC236}">
                <a16:creationId xmlns:a16="http://schemas.microsoft.com/office/drawing/2014/main" id="{A6765CE3-A096-496E-9D83-B461F9F2AF98}"/>
              </a:ext>
            </a:extLst>
          </p:cNvPr>
          <p:cNvCxnSpPr>
            <a:cxnSpLocks/>
          </p:cNvCxnSpPr>
          <p:nvPr/>
        </p:nvCxnSpPr>
        <p:spPr>
          <a:xfrm>
            <a:off x="1714500" y="4313628"/>
            <a:ext cx="495302"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7" name="Rectangle: Rounded Corners 26">
            <a:extLst>
              <a:ext uri="{FF2B5EF4-FFF2-40B4-BE49-F238E27FC236}">
                <a16:creationId xmlns:a16="http://schemas.microsoft.com/office/drawing/2014/main" id="{1053536F-9B72-4EBB-93AC-B9DCE07AA3AE}"/>
              </a:ext>
            </a:extLst>
          </p:cNvPr>
          <p:cNvSpPr/>
          <p:nvPr/>
        </p:nvSpPr>
        <p:spPr>
          <a:xfrm>
            <a:off x="495300" y="4069112"/>
            <a:ext cx="1219200" cy="489031"/>
          </a:xfrm>
          <a:prstGeom prst="roundRect">
            <a:avLst/>
          </a:prstGeom>
          <a:solidFill>
            <a:schemeClr val="bg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000" b="1" dirty="0">
                <a:solidFill>
                  <a:schemeClr val="tx1"/>
                </a:solidFill>
              </a:rPr>
              <a:t>Micro-USB Connector</a:t>
            </a:r>
          </a:p>
        </p:txBody>
      </p:sp>
      <p:sp>
        <p:nvSpPr>
          <p:cNvPr id="29" name="TextBox 28">
            <a:extLst>
              <a:ext uri="{FF2B5EF4-FFF2-40B4-BE49-F238E27FC236}">
                <a16:creationId xmlns:a16="http://schemas.microsoft.com/office/drawing/2014/main" id="{1D177565-FC66-4373-8EF0-6793835383B9}"/>
              </a:ext>
            </a:extLst>
          </p:cNvPr>
          <p:cNvSpPr txBox="1"/>
          <p:nvPr/>
        </p:nvSpPr>
        <p:spPr>
          <a:xfrm>
            <a:off x="1809750" y="3962536"/>
            <a:ext cx="800100" cy="246221"/>
          </a:xfrm>
          <a:prstGeom prst="rect">
            <a:avLst/>
          </a:prstGeom>
          <a:noFill/>
        </p:spPr>
        <p:txBody>
          <a:bodyPr wrap="square" rtlCol="0">
            <a:spAutoFit/>
          </a:bodyPr>
          <a:lstStyle/>
          <a:p>
            <a:r>
              <a:rPr lang="en-US" sz="1000" dirty="0"/>
              <a:t>5V</a:t>
            </a:r>
          </a:p>
        </p:txBody>
      </p:sp>
    </p:spTree>
    <p:extLst>
      <p:ext uri="{BB962C8B-B14F-4D97-AF65-F5344CB8AC3E}">
        <p14:creationId xmlns:p14="http://schemas.microsoft.com/office/powerpoint/2010/main" val="1025599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1467B-51C2-4E0B-B52A-83BD9F0EB83D}"/>
              </a:ext>
            </a:extLst>
          </p:cNvPr>
          <p:cNvSpPr>
            <a:spLocks noGrp="1"/>
          </p:cNvSpPr>
          <p:nvPr>
            <p:ph type="title"/>
          </p:nvPr>
        </p:nvSpPr>
        <p:spPr/>
        <p:txBody>
          <a:bodyPr/>
          <a:lstStyle/>
          <a:p>
            <a:r>
              <a:rPr lang="en-US" dirty="0"/>
              <a:t>Component / Budget</a:t>
            </a:r>
          </a:p>
        </p:txBody>
      </p:sp>
      <p:graphicFrame>
        <p:nvGraphicFramePr>
          <p:cNvPr id="4" name="Content Placeholder 3">
            <a:extLst>
              <a:ext uri="{FF2B5EF4-FFF2-40B4-BE49-F238E27FC236}">
                <a16:creationId xmlns:a16="http://schemas.microsoft.com/office/drawing/2014/main" id="{D0B47F4B-CB02-4D02-BE84-F6BC57D0FE26}"/>
              </a:ext>
            </a:extLst>
          </p:cNvPr>
          <p:cNvGraphicFramePr>
            <a:graphicFrameLocks noGrp="1"/>
          </p:cNvGraphicFramePr>
          <p:nvPr>
            <p:ph idx="1"/>
            <p:extLst>
              <p:ext uri="{D42A27DB-BD31-4B8C-83A1-F6EECF244321}">
                <p14:modId xmlns:p14="http://schemas.microsoft.com/office/powerpoint/2010/main" val="4248497627"/>
              </p:ext>
            </p:extLst>
          </p:nvPr>
        </p:nvGraphicFramePr>
        <p:xfrm>
          <a:off x="609600" y="1295400"/>
          <a:ext cx="10972800" cy="2961640"/>
        </p:xfrm>
        <a:graphic>
          <a:graphicData uri="http://schemas.openxmlformats.org/drawingml/2006/table">
            <a:tbl>
              <a:tblPr firstRow="1" bandRow="1">
                <a:tableStyleId>{BC89EF96-8CEA-46FF-86C4-4CE0E7609802}</a:tableStyleId>
              </a:tblPr>
              <a:tblGrid>
                <a:gridCol w="7837714">
                  <a:extLst>
                    <a:ext uri="{9D8B030D-6E8A-4147-A177-3AD203B41FA5}">
                      <a16:colId xmlns:a16="http://schemas.microsoft.com/office/drawing/2014/main" val="3675253430"/>
                    </a:ext>
                  </a:extLst>
                </a:gridCol>
                <a:gridCol w="1567543">
                  <a:extLst>
                    <a:ext uri="{9D8B030D-6E8A-4147-A177-3AD203B41FA5}">
                      <a16:colId xmlns:a16="http://schemas.microsoft.com/office/drawing/2014/main" val="1372058784"/>
                    </a:ext>
                  </a:extLst>
                </a:gridCol>
                <a:gridCol w="1567543">
                  <a:extLst>
                    <a:ext uri="{9D8B030D-6E8A-4147-A177-3AD203B41FA5}">
                      <a16:colId xmlns:a16="http://schemas.microsoft.com/office/drawing/2014/main" val="356583018"/>
                    </a:ext>
                  </a:extLst>
                </a:gridCol>
              </a:tblGrid>
              <a:tr h="370840">
                <a:tc>
                  <a:txBody>
                    <a:bodyPr/>
                    <a:lstStyle/>
                    <a:p>
                      <a:r>
                        <a:rPr lang="en-US" dirty="0"/>
                        <a:t>Component</a:t>
                      </a:r>
                    </a:p>
                  </a:txBody>
                  <a:tcPr/>
                </a:tc>
                <a:tc>
                  <a:txBody>
                    <a:bodyPr/>
                    <a:lstStyle/>
                    <a:p>
                      <a:r>
                        <a:rPr lang="en-US" dirty="0"/>
                        <a:t>Need to Buy</a:t>
                      </a:r>
                    </a:p>
                  </a:txBody>
                  <a:tcPr/>
                </a:tc>
                <a:tc>
                  <a:txBody>
                    <a:bodyPr/>
                    <a:lstStyle/>
                    <a:p>
                      <a:r>
                        <a:rPr lang="en-US" dirty="0"/>
                        <a:t>Cost</a:t>
                      </a:r>
                    </a:p>
                  </a:txBody>
                  <a:tcPr/>
                </a:tc>
                <a:extLst>
                  <a:ext uri="{0D108BD9-81ED-4DB2-BD59-A6C34878D82A}">
                    <a16:rowId xmlns:a16="http://schemas.microsoft.com/office/drawing/2014/main" val="1606800787"/>
                  </a:ext>
                </a:extLst>
              </a:tr>
              <a:tr h="370840">
                <a:tc>
                  <a:txBody>
                    <a:bodyPr/>
                    <a:lstStyle/>
                    <a:p>
                      <a:r>
                        <a:rPr lang="en-US" dirty="0" err="1"/>
                        <a:t>PocketBeagle</a:t>
                      </a:r>
                      <a:r>
                        <a:rPr lang="en-US" dirty="0"/>
                        <a:t> Rev A2</a:t>
                      </a:r>
                    </a:p>
                  </a:txBody>
                  <a:tcPr/>
                </a:tc>
                <a:tc>
                  <a:txBody>
                    <a:bodyPr/>
                    <a:lstStyle/>
                    <a:p>
                      <a:r>
                        <a:rPr lang="en-US" sz="1600" dirty="0"/>
                        <a:t>No (given)</a:t>
                      </a:r>
                    </a:p>
                  </a:txBody>
                  <a:tcPr/>
                </a:tc>
                <a:tc>
                  <a:txBody>
                    <a:bodyPr/>
                    <a:lstStyle/>
                    <a:p>
                      <a:r>
                        <a:rPr lang="en-US" dirty="0"/>
                        <a:t>$25~</a:t>
                      </a:r>
                    </a:p>
                  </a:txBody>
                  <a:tcPr/>
                </a:tc>
                <a:extLst>
                  <a:ext uri="{0D108BD9-81ED-4DB2-BD59-A6C34878D82A}">
                    <a16:rowId xmlns:a16="http://schemas.microsoft.com/office/drawing/2014/main" val="33313506"/>
                  </a:ext>
                </a:extLst>
              </a:tr>
              <a:tr h="370840">
                <a:tc>
                  <a:txBody>
                    <a:bodyPr/>
                    <a:lstStyle/>
                    <a:p>
                      <a:r>
                        <a:rPr lang="en-US" dirty="0"/>
                        <a:t>DHT11 Humidity &amp; Temperature Sensor</a:t>
                      </a:r>
                    </a:p>
                  </a:txBody>
                  <a:tcPr/>
                </a:tc>
                <a:tc>
                  <a:txBody>
                    <a:bodyPr/>
                    <a:lstStyle/>
                    <a:p>
                      <a:r>
                        <a:rPr lang="en-US" sz="1600" dirty="0"/>
                        <a:t>No (in OEDK)</a:t>
                      </a:r>
                    </a:p>
                  </a:txBody>
                  <a:tcPr/>
                </a:tc>
                <a:tc>
                  <a:txBody>
                    <a:bodyPr/>
                    <a:lstStyle/>
                    <a:p>
                      <a:r>
                        <a:rPr lang="en-US" dirty="0"/>
                        <a:t>$4-10~</a:t>
                      </a:r>
                    </a:p>
                  </a:txBody>
                  <a:tcPr/>
                </a:tc>
                <a:extLst>
                  <a:ext uri="{0D108BD9-81ED-4DB2-BD59-A6C34878D82A}">
                    <a16:rowId xmlns:a16="http://schemas.microsoft.com/office/drawing/2014/main" val="2595126612"/>
                  </a:ext>
                </a:extLst>
              </a:tr>
              <a:tr h="370840">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mn-lt"/>
                          <a:ea typeface="+mn-ea"/>
                          <a:cs typeface="+mn-cs"/>
                        </a:rPr>
                        <a:t>GP2Y1010AU0F Dust Sensor</a:t>
                      </a:r>
                    </a:p>
                  </a:txBody>
                  <a:tcPr marL="76200" marR="76200" marT="38100" marB="38100"/>
                </a:tc>
                <a:tc>
                  <a:txBody>
                    <a:bodyPr/>
                    <a:lstStyle/>
                    <a:p>
                      <a:r>
                        <a:rPr lang="en-US" sz="1600" dirty="0"/>
                        <a:t>Yes</a:t>
                      </a:r>
                    </a:p>
                  </a:txBody>
                  <a:tcPr/>
                </a:tc>
                <a:tc>
                  <a:txBody>
                    <a:bodyPr/>
                    <a:lstStyle/>
                    <a:p>
                      <a:r>
                        <a:rPr lang="en-US" sz="1800" b="0" i="0" kern="1200" dirty="0">
                          <a:solidFill>
                            <a:schemeClr val="tx1"/>
                          </a:solidFill>
                          <a:effectLst/>
                          <a:latin typeface="+mn-lt"/>
                          <a:ea typeface="+mn-ea"/>
                          <a:cs typeface="+mn-cs"/>
                        </a:rPr>
                        <a:t>$17.99</a:t>
                      </a:r>
                      <a:endParaRPr lang="en-US" dirty="0"/>
                    </a:p>
                  </a:txBody>
                  <a:tcPr/>
                </a:tc>
                <a:extLst>
                  <a:ext uri="{0D108BD9-81ED-4DB2-BD59-A6C34878D82A}">
                    <a16:rowId xmlns:a16="http://schemas.microsoft.com/office/drawing/2014/main" val="1757493575"/>
                  </a:ext>
                </a:extLst>
              </a:tr>
              <a:tr h="370840">
                <a:tc>
                  <a:txBody>
                    <a:bodyPr/>
                    <a:lstStyle/>
                    <a:p>
                      <a:r>
                        <a:rPr lang="en-US" dirty="0"/>
                        <a:t>Breadboard</a:t>
                      </a:r>
                    </a:p>
                  </a:txBody>
                  <a:tcPr/>
                </a:tc>
                <a:tc>
                  <a:txBody>
                    <a:bodyPr/>
                    <a:lstStyle/>
                    <a:p>
                      <a:r>
                        <a:rPr lang="en-US" sz="1600" dirty="0"/>
                        <a:t>No (given)</a:t>
                      </a:r>
                    </a:p>
                  </a:txBody>
                  <a:tcPr/>
                </a:tc>
                <a:tc>
                  <a:txBody>
                    <a:bodyPr/>
                    <a:lstStyle/>
                    <a:p>
                      <a:r>
                        <a:rPr lang="en-US" dirty="0"/>
                        <a:t>$5~</a:t>
                      </a:r>
                    </a:p>
                  </a:txBody>
                  <a:tcPr/>
                </a:tc>
                <a:extLst>
                  <a:ext uri="{0D108BD9-81ED-4DB2-BD59-A6C34878D82A}">
                    <a16:rowId xmlns:a16="http://schemas.microsoft.com/office/drawing/2014/main" val="3862840897"/>
                  </a:ext>
                </a:extLst>
              </a:tr>
              <a:tr h="370840">
                <a:tc>
                  <a:txBody>
                    <a:bodyPr/>
                    <a:lstStyle/>
                    <a:p>
                      <a:r>
                        <a:rPr lang="en-US" dirty="0"/>
                        <a:t>CCS811 Air Quality Sensor (Breakout) / SEN0339</a:t>
                      </a:r>
                    </a:p>
                  </a:txBody>
                  <a:tcPr/>
                </a:tc>
                <a:tc>
                  <a:txBody>
                    <a:bodyPr/>
                    <a:lstStyle/>
                    <a:p>
                      <a:r>
                        <a:rPr lang="en-US" sz="1600" dirty="0"/>
                        <a:t>Yes</a:t>
                      </a:r>
                    </a:p>
                  </a:txBody>
                  <a:tcPr/>
                </a:tc>
                <a:tc>
                  <a:txBody>
                    <a:bodyPr/>
                    <a:lstStyle/>
                    <a:p>
                      <a:r>
                        <a:rPr lang="en-US" dirty="0"/>
                        <a:t>$26.01</a:t>
                      </a:r>
                    </a:p>
                  </a:txBody>
                  <a:tcPr/>
                </a:tc>
                <a:extLst>
                  <a:ext uri="{0D108BD9-81ED-4DB2-BD59-A6C34878D82A}">
                    <a16:rowId xmlns:a16="http://schemas.microsoft.com/office/drawing/2014/main" val="1698356184"/>
                  </a:ext>
                </a:extLst>
              </a:tr>
              <a:tr h="0">
                <a:tc>
                  <a:txBody>
                    <a:bodyPr/>
                    <a:lstStyle/>
                    <a:p>
                      <a:r>
                        <a:rPr lang="en-US" dirty="0" err="1"/>
                        <a:t>Wifi</a:t>
                      </a:r>
                      <a:r>
                        <a:rPr lang="en-US" dirty="0"/>
                        <a:t> USB Module</a:t>
                      </a:r>
                    </a:p>
                  </a:txBody>
                  <a:tcPr/>
                </a:tc>
                <a:tc>
                  <a:txBody>
                    <a:bodyPr/>
                    <a:lstStyle/>
                    <a:p>
                      <a:r>
                        <a:rPr lang="en-US" sz="1600" dirty="0"/>
                        <a:t>No </a:t>
                      </a:r>
                      <a:r>
                        <a:rPr lang="en-US" sz="1200" dirty="0"/>
                        <a:t>(will be given)</a:t>
                      </a:r>
                    </a:p>
                  </a:txBody>
                  <a:tcPr/>
                </a:tc>
                <a:tc>
                  <a:txBody>
                    <a:bodyPr/>
                    <a:lstStyle/>
                    <a:p>
                      <a:r>
                        <a:rPr lang="en-US" dirty="0"/>
                        <a:t>Variable</a:t>
                      </a:r>
                    </a:p>
                  </a:txBody>
                  <a:tcPr/>
                </a:tc>
                <a:extLst>
                  <a:ext uri="{0D108BD9-81ED-4DB2-BD59-A6C34878D82A}">
                    <a16:rowId xmlns:a16="http://schemas.microsoft.com/office/drawing/2014/main" val="136448929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mn-lt"/>
                          <a:ea typeface="+mn-ea"/>
                          <a:cs typeface="+mn-cs"/>
                        </a:rPr>
                        <a:t>2.2" 18-bit color TFT LCD display</a:t>
                      </a:r>
                    </a:p>
                  </a:txBody>
                  <a:tcPr/>
                </a:tc>
                <a:tc>
                  <a:txBody>
                    <a:bodyPr/>
                    <a:lstStyle/>
                    <a:p>
                      <a:r>
                        <a:rPr lang="en-US" sz="1600" dirty="0"/>
                        <a:t>Yes</a:t>
                      </a:r>
                    </a:p>
                  </a:txBody>
                  <a:tcPr/>
                </a:tc>
                <a:tc>
                  <a:txBody>
                    <a:bodyPr/>
                    <a:lstStyle/>
                    <a:p>
                      <a:r>
                        <a:rPr lang="en-US" dirty="0"/>
                        <a:t>$24.95</a:t>
                      </a:r>
                    </a:p>
                  </a:txBody>
                  <a:tcPr/>
                </a:tc>
                <a:extLst>
                  <a:ext uri="{0D108BD9-81ED-4DB2-BD59-A6C34878D82A}">
                    <a16:rowId xmlns:a16="http://schemas.microsoft.com/office/drawing/2014/main" val="2337708406"/>
                  </a:ext>
                </a:extLst>
              </a:tr>
            </a:tbl>
          </a:graphicData>
        </a:graphic>
      </p:graphicFrame>
      <p:sp>
        <p:nvSpPr>
          <p:cNvPr id="3" name="TextBox 2">
            <a:extLst>
              <a:ext uri="{FF2B5EF4-FFF2-40B4-BE49-F238E27FC236}">
                <a16:creationId xmlns:a16="http://schemas.microsoft.com/office/drawing/2014/main" id="{614D83A9-DC5C-4096-911C-81CC580B01BE}"/>
              </a:ext>
            </a:extLst>
          </p:cNvPr>
          <p:cNvSpPr txBox="1"/>
          <p:nvPr/>
        </p:nvSpPr>
        <p:spPr>
          <a:xfrm>
            <a:off x="366097" y="6362700"/>
            <a:ext cx="11521103" cy="369332"/>
          </a:xfrm>
          <a:prstGeom prst="rect">
            <a:avLst/>
          </a:prstGeom>
          <a:noFill/>
        </p:spPr>
        <p:txBody>
          <a:bodyPr wrap="none" rtlCol="0">
            <a:spAutoFit/>
          </a:bodyPr>
          <a:lstStyle/>
          <a:p>
            <a:r>
              <a:rPr lang="en-US" dirty="0"/>
              <a:t>Need all components to be purchased by instructor listed; additional components may be purchased by student </a:t>
            </a:r>
          </a:p>
        </p:txBody>
      </p:sp>
      <p:sp>
        <p:nvSpPr>
          <p:cNvPr id="5" name="TextBox 4">
            <a:extLst>
              <a:ext uri="{FF2B5EF4-FFF2-40B4-BE49-F238E27FC236}">
                <a16:creationId xmlns:a16="http://schemas.microsoft.com/office/drawing/2014/main" id="{05537F07-5388-4502-927B-7AD9FFA93718}"/>
              </a:ext>
            </a:extLst>
          </p:cNvPr>
          <p:cNvSpPr txBox="1"/>
          <p:nvPr/>
        </p:nvSpPr>
        <p:spPr>
          <a:xfrm>
            <a:off x="925998" y="4598322"/>
            <a:ext cx="10401300" cy="430887"/>
          </a:xfrm>
          <a:prstGeom prst="rect">
            <a:avLst/>
          </a:prstGeom>
          <a:noFill/>
        </p:spPr>
        <p:txBody>
          <a:bodyPr wrap="square" rtlCol="0">
            <a:spAutoFit/>
          </a:bodyPr>
          <a:lstStyle/>
          <a:p>
            <a:r>
              <a:rPr lang="en-US" sz="2200" b="1" dirty="0"/>
              <a:t>GIVEN COST: $68.95 with the most expeditious shipping options</a:t>
            </a:r>
          </a:p>
        </p:txBody>
      </p:sp>
    </p:spTree>
    <p:extLst>
      <p:ext uri="{BB962C8B-B14F-4D97-AF65-F5344CB8AC3E}">
        <p14:creationId xmlns:p14="http://schemas.microsoft.com/office/powerpoint/2010/main" val="755033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Custom 3">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000000"/>
      </a:hlink>
      <a:folHlink>
        <a:srgbClr val="9F6715"/>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9566</TotalTime>
  <Words>1021</Words>
  <Application>Microsoft Office PowerPoint</Application>
  <PresentationFormat>Widescreen</PresentationFormat>
  <Paragraphs>130</Paragraphs>
  <Slides>10</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Roboto</vt:lpstr>
      <vt:lpstr>Diamond Grid 16x9</vt:lpstr>
      <vt:lpstr>ENGI 301  Air Quality Data System Proposal</vt:lpstr>
      <vt:lpstr>Background Information</vt:lpstr>
      <vt:lpstr>Background Information</vt:lpstr>
      <vt:lpstr>Background Information</vt:lpstr>
      <vt:lpstr>Background Information</vt:lpstr>
      <vt:lpstr>Background Information</vt:lpstr>
      <vt:lpstr>System Block Diagram</vt:lpstr>
      <vt:lpstr>Power Block Diagram</vt:lpstr>
      <vt:lpstr>Component / Budget</vt:lpstr>
      <vt:lpstr>Components / Budget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Erik Welsh</dc:creator>
  <cp:lastModifiedBy>Samuel Xu</cp:lastModifiedBy>
  <cp:revision>409</cp:revision>
  <dcterms:created xsi:type="dcterms:W3CDTF">2018-01-09T20:24:50Z</dcterms:created>
  <dcterms:modified xsi:type="dcterms:W3CDTF">2021-10-14T22:53:06Z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